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2"/>
  </p:notesMasterIdLst>
  <p:sldIdLst>
    <p:sldId id="256" r:id="rId2"/>
    <p:sldId id="261" r:id="rId3"/>
    <p:sldId id="355" r:id="rId4"/>
    <p:sldId id="263" r:id="rId5"/>
    <p:sldId id="264" r:id="rId6"/>
    <p:sldId id="259" r:id="rId7"/>
    <p:sldId id="383" r:id="rId8"/>
    <p:sldId id="405" r:id="rId9"/>
    <p:sldId id="389" r:id="rId10"/>
    <p:sldId id="386" r:id="rId11"/>
    <p:sldId id="285" r:id="rId12"/>
    <p:sldId id="286" r:id="rId13"/>
    <p:sldId id="288" r:id="rId14"/>
    <p:sldId id="406" r:id="rId15"/>
    <p:sldId id="276" r:id="rId16"/>
    <p:sldId id="369" r:id="rId17"/>
    <p:sldId id="370" r:id="rId18"/>
    <p:sldId id="371" r:id="rId19"/>
    <p:sldId id="372" r:id="rId20"/>
    <p:sldId id="373" r:id="rId21"/>
    <p:sldId id="374" r:id="rId22"/>
    <p:sldId id="277" r:id="rId23"/>
    <p:sldId id="779" r:id="rId24"/>
    <p:sldId id="780" r:id="rId25"/>
    <p:sldId id="781" r:id="rId26"/>
    <p:sldId id="782" r:id="rId27"/>
    <p:sldId id="325" r:id="rId28"/>
    <p:sldId id="326" r:id="rId29"/>
    <p:sldId id="787" r:id="rId30"/>
    <p:sldId id="375" r:id="rId31"/>
    <p:sldId id="402" r:id="rId32"/>
    <p:sldId id="353" r:id="rId33"/>
    <p:sldId id="381" r:id="rId34"/>
    <p:sldId id="302" r:id="rId35"/>
    <p:sldId id="303" r:id="rId36"/>
    <p:sldId id="306" r:id="rId37"/>
    <p:sldId id="308" r:id="rId38"/>
    <p:sldId id="310" r:id="rId39"/>
    <p:sldId id="336" r:id="rId40"/>
    <p:sldId id="38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89FF4-5F41-4436-A671-1DCF7A22E1E0}"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F1A63-02F1-494A-90A1-C83357832F73}" type="slidenum">
              <a:rPr lang="en-US" smtClean="0"/>
              <a:t>‹#›</a:t>
            </a:fld>
            <a:endParaRPr lang="en-US"/>
          </a:p>
        </p:txBody>
      </p:sp>
    </p:spTree>
    <p:extLst>
      <p:ext uri="{BB962C8B-B14F-4D97-AF65-F5344CB8AC3E}">
        <p14:creationId xmlns:p14="http://schemas.microsoft.com/office/powerpoint/2010/main" val="240041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FB1943D1-9BEB-40D6-A444-2F0D66FE42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8CD44A53-29D7-4181-A32C-68F9A7A948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Hand Hygiene in Health-care Facilities </a:t>
            </a:r>
          </a:p>
          <a:p>
            <a:pPr eaLnBrk="1" hangingPunct="1">
              <a:spcBef>
                <a:spcPct val="0"/>
              </a:spcBef>
            </a:pPr>
            <a:r>
              <a:rPr lang="en-US" altLang="en-US"/>
              <a:t>The importance of Proper Hand Hygiene for Health-care Workers</a:t>
            </a:r>
          </a:p>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D3514358-E539-4052-A28F-79AC3CB008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0B76A5-6B2C-45F4-95F4-93C738D81E5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8872147-6FB8-458F-8D57-99006C79CA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3DC5A211-7A9B-43CE-A4F0-C56F4D9D73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Health-care Area</a:t>
            </a:r>
          </a:p>
          <a:p>
            <a:pPr eaLnBrk="1" hangingPunct="1">
              <a:spcBef>
                <a:spcPct val="0"/>
              </a:spcBef>
            </a:pPr>
            <a:r>
              <a:rPr lang="en-US" altLang="en-US"/>
              <a:t>Is everything outside of the patient zone:</a:t>
            </a:r>
          </a:p>
          <a:p>
            <a:pPr eaLnBrk="1" hangingPunct="1">
              <a:spcBef>
                <a:spcPct val="0"/>
              </a:spcBef>
            </a:pPr>
            <a:r>
              <a:rPr lang="en-US" altLang="en-US"/>
              <a:t>Hand hygiene while caring for patients helps to protect the wider health care environment from contamination by patients germs</a:t>
            </a:r>
          </a:p>
          <a:p>
            <a:pPr eaLnBrk="1" hangingPunct="1">
              <a:spcBef>
                <a:spcPct val="0"/>
              </a:spcBef>
            </a:pPr>
            <a:endParaRPr lang="en-US" altLang="en-US"/>
          </a:p>
        </p:txBody>
      </p:sp>
      <p:sp>
        <p:nvSpPr>
          <p:cNvPr id="77828" name="Slide Number Placeholder 3">
            <a:extLst>
              <a:ext uri="{FF2B5EF4-FFF2-40B4-BE49-F238E27FC236}">
                <a16:creationId xmlns:a16="http://schemas.microsoft.com/office/drawing/2014/main" id="{767F8416-EBC1-46D5-9B95-0EC9885674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221EDD-19A8-4D2D-8BDB-968D443F5D92}" type="slidenum">
              <a:rPr lang="en-US" altLang="en-US" smtClean="0"/>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038D7458-668C-40FB-9F68-40DAFC871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E04691FE-7674-4D01-9EDA-6300E4DBDA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It is just a matter of performing this simple task at the right time and in the right way.</a:t>
            </a:r>
          </a:p>
        </p:txBody>
      </p:sp>
      <p:sp>
        <p:nvSpPr>
          <p:cNvPr id="79876" name="Slide Number Placeholder 3">
            <a:extLst>
              <a:ext uri="{FF2B5EF4-FFF2-40B4-BE49-F238E27FC236}">
                <a16:creationId xmlns:a16="http://schemas.microsoft.com/office/drawing/2014/main" id="{6CA8DA80-E4A0-448B-B32D-45D0F44AA7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316702-15F9-48BE-8F25-50D8112EF4F6}" type="slidenum">
              <a:rPr lang="en-US" altLang="en-US" smtClean="0"/>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F84E51C-0E79-4E6A-88A2-6EBC30A9DA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E06A8397-FBFB-4B9C-A6FE-1D677DDA9A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Right Time</a:t>
            </a:r>
          </a:p>
          <a:p>
            <a:pPr eaLnBrk="1" hangingPunct="1">
              <a:spcBef>
                <a:spcPct val="0"/>
              </a:spcBef>
            </a:pPr>
            <a:r>
              <a:rPr lang="en-US" altLang="en-US"/>
              <a:t>To avoid prolonged hand contamination, it is important to perform hand hygiene when indicated</a:t>
            </a:r>
          </a:p>
        </p:txBody>
      </p:sp>
      <p:sp>
        <p:nvSpPr>
          <p:cNvPr id="81924" name="Slide Number Placeholder 3">
            <a:extLst>
              <a:ext uri="{FF2B5EF4-FFF2-40B4-BE49-F238E27FC236}">
                <a16:creationId xmlns:a16="http://schemas.microsoft.com/office/drawing/2014/main" id="{6D0F56F8-5B45-4C26-851D-13A2C99E34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794357-564A-4D6B-B25B-7A1047B29482}" type="slidenum">
              <a:rPr lang="en-US" altLang="en-US" smtClean="0"/>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12C2860-087C-4211-9E15-89332CBC6B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A94DB5BC-FFF3-4E3F-BAB9-C02573D63F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en-GB" altLang="en-US" sz="2800"/>
              <a:t>The five moments approach making it easier to </a:t>
            </a:r>
          </a:p>
          <a:p>
            <a:pPr lvl="1" eaLnBrk="1" hangingPunct="1"/>
            <a:r>
              <a:rPr lang="en-GB" altLang="en-US" sz="2800" b="1">
                <a:solidFill>
                  <a:schemeClr val="accent1"/>
                </a:solidFill>
              </a:rPr>
              <a:t>understand </a:t>
            </a:r>
          </a:p>
          <a:p>
            <a:pPr lvl="1" eaLnBrk="1" hangingPunct="1"/>
            <a:r>
              <a:rPr lang="en-GB" altLang="en-US" sz="2800" b="1">
                <a:solidFill>
                  <a:schemeClr val="accent1"/>
                </a:solidFill>
              </a:rPr>
              <a:t>remember</a:t>
            </a:r>
          </a:p>
          <a:p>
            <a:pPr lvl="1" eaLnBrk="1" hangingPunct="1"/>
            <a:r>
              <a:rPr lang="en-GB" altLang="en-US" sz="2800" b="1">
                <a:solidFill>
                  <a:schemeClr val="accent1"/>
                </a:solidFill>
              </a:rPr>
              <a:t>practice</a:t>
            </a:r>
          </a:p>
          <a:p>
            <a:pPr lvl="1" eaLnBrk="1" hangingPunct="1"/>
            <a:r>
              <a:rPr lang="en-GB" altLang="en-US" sz="2800"/>
              <a:t>the hand hygiene indications at the point of care</a:t>
            </a:r>
          </a:p>
          <a:p>
            <a:endParaRPr lang="en-US" altLang="en-US"/>
          </a:p>
        </p:txBody>
      </p:sp>
      <p:sp>
        <p:nvSpPr>
          <p:cNvPr id="83972" name="Slide Number Placeholder 3">
            <a:extLst>
              <a:ext uri="{FF2B5EF4-FFF2-40B4-BE49-F238E27FC236}">
                <a16:creationId xmlns:a16="http://schemas.microsoft.com/office/drawing/2014/main" id="{ED1910BC-52B4-4A91-B8CA-66AF74452B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D47341-C40A-458D-9530-ED89A1B263E8}" type="slidenum">
              <a:rPr lang="en-US" altLang="en-US" smtClean="0"/>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FCB485BB-852E-4931-A62A-3C4583842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B2819FBC-8DFB-43F5-94D6-55AC8B53E2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How to Wash Hand / Use hand rubs properly</a:t>
            </a:r>
          </a:p>
          <a:p>
            <a:pPr eaLnBrk="1" hangingPunct="1">
              <a:spcBef>
                <a:spcPct val="0"/>
              </a:spcBef>
            </a:pPr>
            <a:r>
              <a:rPr lang="en-US" altLang="en-US"/>
              <a:t>To avoid prolonged hand contamination, it is not only important to perform hand hygiene when indicated, but also to use the appropriate technique and an adequate quantity of the product to cover all skin surfaces for the recommended length of time.</a:t>
            </a:r>
          </a:p>
          <a:p>
            <a:pPr eaLnBrk="1" hangingPunct="1">
              <a:spcBef>
                <a:spcPct val="0"/>
              </a:spcBef>
            </a:pPr>
            <a:r>
              <a:rPr lang="en-US" altLang="en-US"/>
              <a:t>(Excersie Hand gel practice)</a:t>
            </a:r>
          </a:p>
        </p:txBody>
      </p:sp>
      <p:sp>
        <p:nvSpPr>
          <p:cNvPr id="92164" name="Slide Number Placeholder 3">
            <a:extLst>
              <a:ext uri="{FF2B5EF4-FFF2-40B4-BE49-F238E27FC236}">
                <a16:creationId xmlns:a16="http://schemas.microsoft.com/office/drawing/2014/main" id="{9C35EAD0-E9B4-43A3-93A9-549CA7DC66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8712219-FF83-4A2E-952F-36C66CC3F59B}" type="slidenum">
              <a:rPr lang="en-US" altLang="en-US" smtClean="0"/>
              <a:pPr/>
              <a:t>22</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499809D-4813-4022-BDFB-46CEBB07F1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F82C926-904A-480E-9DC1-446A13D21EC3}" type="slidenum">
              <a:rPr lang="en-US" altLang="en-US" smtClean="0"/>
              <a:pPr/>
              <a:t>30</a:t>
            </a:fld>
            <a:endParaRPr lang="en-US" altLang="en-US"/>
          </a:p>
        </p:txBody>
      </p:sp>
      <p:sp>
        <p:nvSpPr>
          <p:cNvPr id="102403" name="Rectangle 2">
            <a:extLst>
              <a:ext uri="{FF2B5EF4-FFF2-40B4-BE49-F238E27FC236}">
                <a16:creationId xmlns:a16="http://schemas.microsoft.com/office/drawing/2014/main" id="{DA3914C6-E58D-4316-BA1F-486635C6CC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a:extLst>
              <a:ext uri="{FF2B5EF4-FFF2-40B4-BE49-F238E27FC236}">
                <a16:creationId xmlns:a16="http://schemas.microsoft.com/office/drawing/2014/main" id="{FA8CA56B-B22B-4526-88FA-165477F489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A8757642-6C9D-41BB-96A8-8F0C295BBD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F3686C-D7CE-4529-97FF-313DD78A3CBF}" type="slidenum">
              <a:rPr lang="en-US" altLang="en-US" smtClean="0"/>
              <a:pPr/>
              <a:t>31</a:t>
            </a:fld>
            <a:endParaRPr lang="en-US" altLang="en-US"/>
          </a:p>
        </p:txBody>
      </p:sp>
      <p:sp>
        <p:nvSpPr>
          <p:cNvPr id="104451" name="Rectangle 2">
            <a:extLst>
              <a:ext uri="{FF2B5EF4-FFF2-40B4-BE49-F238E27FC236}">
                <a16:creationId xmlns:a16="http://schemas.microsoft.com/office/drawing/2014/main" id="{358BB47B-ED71-4E36-8E08-2155E09EED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a:extLst>
              <a:ext uri="{FF2B5EF4-FFF2-40B4-BE49-F238E27FC236}">
                <a16:creationId xmlns:a16="http://schemas.microsoft.com/office/drawing/2014/main" id="{E57988DD-CB9C-4109-8FFC-3D848CE4C0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19C4A5C8-7CBD-4433-BCAA-DB56F4304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0558B861-30CA-4BEA-9549-71C2FAB8CC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Demonstrate step by step how to hand rub and ask the audience to participate</a:t>
            </a:r>
          </a:p>
        </p:txBody>
      </p:sp>
      <p:sp>
        <p:nvSpPr>
          <p:cNvPr id="106500" name="Slide Number Placeholder 3">
            <a:extLst>
              <a:ext uri="{FF2B5EF4-FFF2-40B4-BE49-F238E27FC236}">
                <a16:creationId xmlns:a16="http://schemas.microsoft.com/office/drawing/2014/main" id="{5850A967-AAA7-4F53-9BAA-2A6E28D340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7317B1A-E400-408D-AF08-5B5D3878470A}" type="slidenum">
              <a:rPr lang="en-US" altLang="en-US" smtClean="0"/>
              <a:pPr/>
              <a:t>32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9C2FA7DA-8F52-4AD0-BB4E-0266A1F809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25B3C-6557-44D1-8FCE-5DD5BEFCD88C}" type="slidenum">
              <a:rPr lang="en-US" altLang="en-US" smtClean="0"/>
              <a:pPr/>
              <a:t>33</a:t>
            </a:fld>
            <a:endParaRPr lang="en-US" altLang="en-US"/>
          </a:p>
        </p:txBody>
      </p:sp>
      <p:sp>
        <p:nvSpPr>
          <p:cNvPr id="108547" name="Rectangle 2">
            <a:extLst>
              <a:ext uri="{FF2B5EF4-FFF2-40B4-BE49-F238E27FC236}">
                <a16:creationId xmlns:a16="http://schemas.microsoft.com/office/drawing/2014/main" id="{515888D6-8D02-4C9B-A9C8-21493848BC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a:extLst>
              <a:ext uri="{FF2B5EF4-FFF2-40B4-BE49-F238E27FC236}">
                <a16:creationId xmlns:a16="http://schemas.microsoft.com/office/drawing/2014/main" id="{49B26A61-CC18-4AC3-84EA-C070132BB3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t>Gloves DO NOT take the place of hand hygiene</a:t>
            </a:r>
          </a:p>
          <a:p>
            <a:pPr eaLnBrk="1" hangingPunct="1">
              <a:spcBef>
                <a:spcPct val="0"/>
              </a:spcBef>
            </a:pPr>
            <a:r>
              <a:rPr lang="en-US" altLang="en-US" sz="1400"/>
              <a:t>Glove use neither alters nor replaces the performance of hand hygiene</a:t>
            </a:r>
          </a:p>
          <a:p>
            <a:pPr eaLnBrk="1" hangingPunct="1">
              <a:spcBef>
                <a:spcPct val="0"/>
              </a:spcBef>
            </a:pPr>
            <a:r>
              <a:rPr lang="en-US" altLang="en-US" sz="1400"/>
              <a:t>Gloves should be removed and hand hygiene performed when indicated by the 5 moments of hand hygiene and clean gloves put back on </a:t>
            </a:r>
          </a:p>
          <a:p>
            <a:pPr eaLnBrk="1" hangingPunct="1">
              <a:spcBef>
                <a:spcPct val="0"/>
              </a:spcBef>
            </a:pPr>
            <a:endParaRPr lang="en-US" altLang="en-US" sz="1400"/>
          </a:p>
          <a:p>
            <a:pPr eaLnBrk="1" hangingPunct="1">
              <a:spcBef>
                <a:spcPct val="0"/>
              </a:spcBef>
              <a:buFontTx/>
              <a:buChar char="•"/>
            </a:pPr>
            <a:r>
              <a:rPr lang="en-US" altLang="en-US" sz="1400"/>
              <a:t>Nail length is important because even after careful handwashing, HCWs often harbor substantial numbers of potential pathogens in the subungual spaces. </a:t>
            </a:r>
          </a:p>
          <a:p>
            <a:pPr eaLnBrk="1" hangingPunct="1">
              <a:spcBef>
                <a:spcPct val="0"/>
              </a:spcBef>
              <a:buFontTx/>
              <a:buChar char="•"/>
            </a:pPr>
            <a:r>
              <a:rPr lang="en-US" altLang="en-US" sz="1400"/>
              <a:t> Numerous studies have documented that subungual areas of the hand harbor high concentrations of bacteria, most frequently coagulase-negative staphylococci, gram-negative rods (including </a:t>
            </a:r>
            <a:r>
              <a:rPr lang="en-US" altLang="en-US" sz="1400" i="1"/>
              <a:t>Pseudomonas</a:t>
            </a:r>
            <a:r>
              <a:rPr lang="en-US" altLang="en-US" sz="1400"/>
              <a:t> spp.), corynebacteria, and yeasts. </a:t>
            </a:r>
          </a:p>
          <a:p>
            <a:pPr eaLnBrk="1" hangingPunct="1">
              <a:spcBef>
                <a:spcPct val="0"/>
              </a:spcBef>
              <a:buFontTx/>
              <a:buChar char="•"/>
            </a:pPr>
            <a:r>
              <a:rPr lang="en-US" altLang="en-US" sz="1400"/>
              <a:t> Natural nail tips should be kept to o.5 cm in length.</a:t>
            </a:r>
          </a:p>
          <a:p>
            <a:pPr eaLnBrk="1" hangingPunct="1">
              <a:spcBef>
                <a:spcPct val="0"/>
              </a:spcBef>
              <a:buFontTx/>
              <a:buChar char="•"/>
            </a:pPr>
            <a:r>
              <a:rPr lang="en-US" altLang="en-US" sz="1400"/>
              <a:t> A growing body of evidence suggests that wearing artificial nails may contribute to transmission of certain  healthcare-associated pathogens. Healthcare workers who wear artificial nails are more likely to harbor gram-negative pathogens on their fingertips than are those who have natural nails, both before and after handwashing. Therefore, artificial nails should not be worn when having direct contact with high risk patients.</a:t>
            </a:r>
          </a:p>
          <a:p>
            <a:pPr eaLnBrk="1" hangingPunct="1">
              <a:spcBef>
                <a:spcPct val="0"/>
              </a:spcBef>
            </a:pPr>
            <a:endParaRPr lang="en-US" altLang="en-US" sz="1400"/>
          </a:p>
          <a:p>
            <a:pPr eaLnBrk="1" hangingPunct="1">
              <a:buFontTx/>
              <a:buChar char="•"/>
            </a:pPr>
            <a:endParaRPr lang="en-US" altLang="en-US"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ACBA23F-CFED-449E-89BE-EF9EE451FC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A46FD8C3-2991-4AF0-97CA-46C39063B0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Why it is important…</a:t>
            </a:r>
          </a:p>
          <a:p>
            <a:pPr eaLnBrk="1" hangingPunct="1">
              <a:spcBef>
                <a:spcPct val="0"/>
              </a:spcBef>
            </a:pPr>
            <a:r>
              <a:rPr lang="en-US" altLang="en-US"/>
              <a:t>Measurement of the effectiveness of current practices</a:t>
            </a:r>
          </a:p>
          <a:p>
            <a:pPr eaLnBrk="1" hangingPunct="1">
              <a:spcBef>
                <a:spcPct val="0"/>
              </a:spcBef>
            </a:pPr>
            <a:r>
              <a:rPr lang="en-US" altLang="en-US"/>
              <a:t>Identifying areas needing increased education</a:t>
            </a:r>
          </a:p>
          <a:p>
            <a:pPr eaLnBrk="1" hangingPunct="1">
              <a:spcBef>
                <a:spcPct val="0"/>
              </a:spcBef>
            </a:pPr>
            <a:r>
              <a:rPr lang="en-US" altLang="en-US"/>
              <a:t>To be able to give feedback to employees on their performance</a:t>
            </a:r>
          </a:p>
          <a:p>
            <a:pPr eaLnBrk="1" hangingPunct="1">
              <a:spcBef>
                <a:spcPct val="0"/>
              </a:spcBef>
            </a:pPr>
            <a:endParaRPr lang="en-US" altLang="en-US">
              <a:solidFill>
                <a:srgbClr val="FF0000"/>
              </a:solidFill>
            </a:endParaRPr>
          </a:p>
        </p:txBody>
      </p:sp>
      <p:sp>
        <p:nvSpPr>
          <p:cNvPr id="110596" name="Slide Number Placeholder 3">
            <a:extLst>
              <a:ext uri="{FF2B5EF4-FFF2-40B4-BE49-F238E27FC236}">
                <a16:creationId xmlns:a16="http://schemas.microsoft.com/office/drawing/2014/main" id="{E8595A62-BE0B-43D0-A260-E0C7D6123E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F124F6-7588-486F-B03F-81A4B6C377C1}" type="slidenum">
              <a:rPr lang="en-US" altLang="en-US" smtClean="0"/>
              <a:pPr/>
              <a:t>34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F24584E-99AD-4687-A655-5E02A94350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8D304D2-E3EC-4777-9EDB-53B3788451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Objectives:</a:t>
            </a:r>
          </a:p>
          <a:p>
            <a:pPr eaLnBrk="1" hangingPunct="1">
              <a:spcBef>
                <a:spcPct val="0"/>
              </a:spcBef>
            </a:pPr>
            <a:r>
              <a:rPr lang="en-US" altLang="en-US"/>
              <a:t>Learn the role hand hygiene plays in HAI prevention</a:t>
            </a:r>
          </a:p>
          <a:p>
            <a:pPr eaLnBrk="1" hangingPunct="1">
              <a:spcBef>
                <a:spcPct val="0"/>
              </a:spcBef>
            </a:pPr>
            <a:r>
              <a:rPr lang="en-US" altLang="en-US"/>
              <a:t>Learn the right time and right way for Hand Hygiene</a:t>
            </a:r>
          </a:p>
          <a:p>
            <a:pPr eaLnBrk="1" hangingPunct="1">
              <a:spcBef>
                <a:spcPct val="0"/>
              </a:spcBef>
            </a:pPr>
            <a:r>
              <a:rPr lang="en-US" altLang="en-US"/>
              <a:t>Review the proper use of gloves to prevent germ transmission</a:t>
            </a:r>
          </a:p>
        </p:txBody>
      </p:sp>
      <p:sp>
        <p:nvSpPr>
          <p:cNvPr id="57348" name="Slide Number Placeholder 3">
            <a:extLst>
              <a:ext uri="{FF2B5EF4-FFF2-40B4-BE49-F238E27FC236}">
                <a16:creationId xmlns:a16="http://schemas.microsoft.com/office/drawing/2014/main" id="{9A91753C-FAEF-42FF-B44C-1D01879561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8A21257-FB89-4B5D-89C7-16BD19FF13CD}"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0F5B6431-54CA-49FB-A252-9252B18635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C2670489-E62E-4D46-AD17-9E6C27B5A4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first step in evaluating your HH program is by performing observational studies of persons performing HH.</a:t>
            </a:r>
          </a:p>
          <a:p>
            <a:pPr eaLnBrk="1" hangingPunct="1">
              <a:spcBef>
                <a:spcPct val="0"/>
              </a:spcBef>
            </a:pPr>
            <a:endParaRPr lang="en-US" altLang="en-US"/>
          </a:p>
          <a:p>
            <a:pPr eaLnBrk="1" hangingPunct="1">
              <a:spcBef>
                <a:spcPct val="0"/>
              </a:spcBef>
            </a:pPr>
            <a:r>
              <a:rPr lang="en-US" altLang="en-US"/>
              <a:t>Direct observation is the most accurate method</a:t>
            </a:r>
          </a:p>
          <a:p>
            <a:pPr eaLnBrk="1" hangingPunct="1">
              <a:spcBef>
                <a:spcPct val="0"/>
              </a:spcBef>
            </a:pPr>
            <a:r>
              <a:rPr lang="en-US" altLang="en-US"/>
              <a:t>Observer must conduct the observation without interfering with ongoing work</a:t>
            </a:r>
          </a:p>
          <a:p>
            <a:pPr eaLnBrk="1" hangingPunct="1">
              <a:spcBef>
                <a:spcPct val="0"/>
              </a:spcBef>
            </a:pPr>
            <a:r>
              <a:rPr lang="en-US" altLang="en-US"/>
              <a:t>Observer should be familiar with “The 5 Moments for Hand Hygiene” and the data collection tool that is being utilized </a:t>
            </a:r>
          </a:p>
          <a:p>
            <a:pPr eaLnBrk="1" hangingPunct="1">
              <a:spcBef>
                <a:spcPct val="0"/>
              </a:spcBef>
            </a:pPr>
            <a:r>
              <a:rPr lang="en-US" altLang="en-US"/>
              <a:t>Identify opportunities for hand hygiene and then record if the worker being observed performed hand hygiene at that time</a:t>
            </a:r>
          </a:p>
          <a:p>
            <a:pPr eaLnBrk="1" hangingPunct="1">
              <a:spcBef>
                <a:spcPct val="0"/>
              </a:spcBef>
            </a:pPr>
            <a:endParaRPr lang="en-US" altLang="en-US"/>
          </a:p>
        </p:txBody>
      </p:sp>
      <p:sp>
        <p:nvSpPr>
          <p:cNvPr id="112644" name="Slide Number Placeholder 3">
            <a:extLst>
              <a:ext uri="{FF2B5EF4-FFF2-40B4-BE49-F238E27FC236}">
                <a16:creationId xmlns:a16="http://schemas.microsoft.com/office/drawing/2014/main" id="{2C009E7F-7571-4E5D-8FD5-99FAB592A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FD08C4-6D9D-4330-BADE-7AE7B2B783BD}" type="slidenum">
              <a:rPr lang="en-US" altLang="en-US" smtClean="0"/>
              <a:pPr/>
              <a:t>35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5358EDF7-8366-4758-9195-05539A99B8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3EEFD4EA-6B8F-4609-AE61-9A49421712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Using the data collected, a hand hygiene compliance rate can be calculated using this formula.  This sounds complicated but hopefully it will make sense when we apply it to our sample.  You will add all the times that hand hygiene was performed at the appropriate times during the observation for all persons observed.  Next add the total number of moments available for hand hygiene that were observed for all persons.  Divide the number times HH was performed by the number of moments for HH.  Then multiply the number by 100 to get a percentage rate. </a:t>
            </a:r>
          </a:p>
        </p:txBody>
      </p:sp>
      <p:sp>
        <p:nvSpPr>
          <p:cNvPr id="117764" name="Slide Number Placeholder 3">
            <a:extLst>
              <a:ext uri="{FF2B5EF4-FFF2-40B4-BE49-F238E27FC236}">
                <a16:creationId xmlns:a16="http://schemas.microsoft.com/office/drawing/2014/main" id="{EF078661-9BF8-42EB-BE5E-06B277AA61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F9DB502-7865-4D9C-A86B-F24AE3B5D25A}" type="slidenum">
              <a:rPr lang="en-US" altLang="en-US" smtClean="0"/>
              <a:pPr/>
              <a:t>36</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EF0F2851-992A-4216-87D6-8F27BF89FA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CA630C1B-9639-4507-8987-FBE46E44A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Plugging these numbers into out formula: Total number of times HH was performed 4; Total opportunities for HH 6.</a:t>
            </a:r>
          </a:p>
          <a:p>
            <a:pPr eaLnBrk="1" hangingPunct="1">
              <a:spcBef>
                <a:spcPct val="0"/>
              </a:spcBef>
            </a:pPr>
            <a:r>
              <a:rPr lang="en-US" altLang="en-US"/>
              <a:t>4 divided by 6= 0.667</a:t>
            </a:r>
          </a:p>
          <a:p>
            <a:pPr eaLnBrk="1" hangingPunct="1">
              <a:spcBef>
                <a:spcPct val="0"/>
              </a:spcBef>
            </a:pPr>
            <a:r>
              <a:rPr lang="en-US" altLang="en-US"/>
              <a:t>Multiply by 100 to get a percentage and you get 66.7% </a:t>
            </a:r>
          </a:p>
          <a:p>
            <a:pPr eaLnBrk="1" hangingPunct="1">
              <a:spcBef>
                <a:spcPct val="0"/>
              </a:spcBef>
            </a:pPr>
            <a:endParaRPr lang="en-US" altLang="en-US"/>
          </a:p>
          <a:p>
            <a:pPr eaLnBrk="1" hangingPunct="1">
              <a:spcBef>
                <a:spcPct val="0"/>
              </a:spcBef>
            </a:pPr>
            <a:r>
              <a:rPr lang="en-US" altLang="en-US"/>
              <a:t> So for this sample, the compliance rate would be 66.7%  This observation should be done regularly and the results tracked.  An increase in the percentage would indicate that the education being done is having a positive effect.  A decrease in the number would indicate the need for additional training on HH.  </a:t>
            </a:r>
          </a:p>
        </p:txBody>
      </p:sp>
      <p:sp>
        <p:nvSpPr>
          <p:cNvPr id="119812" name="Slide Number Placeholder 3">
            <a:extLst>
              <a:ext uri="{FF2B5EF4-FFF2-40B4-BE49-F238E27FC236}">
                <a16:creationId xmlns:a16="http://schemas.microsoft.com/office/drawing/2014/main" id="{15C9C68B-29D2-4406-8251-6D2DC7D3C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AF71195-6ED0-4CC6-926E-0FF724843476}" type="slidenum">
              <a:rPr lang="en-US" altLang="en-US" smtClean="0"/>
              <a:pPr/>
              <a:t>37</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60303357-2391-4614-8475-344D1C24BE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A0A44829-AED2-41A1-8974-2B750B655A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00"/>
                </a:solidFill>
              </a:rPr>
              <a:t>You can also use the observational tool to look for areas to focus your educational program and reminders for the staff.  In the sample tool we used to calculate compliance rates, you can see that HH was not completed prior to touching a patient and after touching surroundings.  If there are areas such as these that commonly missed by staff during observations, they should be reinforced during education.  </a:t>
            </a:r>
          </a:p>
          <a:p>
            <a:pPr eaLnBrk="1" hangingPunct="1">
              <a:spcBef>
                <a:spcPct val="0"/>
              </a:spcBef>
            </a:pPr>
            <a:r>
              <a:rPr lang="en-US" altLang="en-US"/>
              <a:t>Providing feedback to staff on the results of the observational studies and compliance rates is an important part of the evaluation process. </a:t>
            </a:r>
          </a:p>
          <a:p>
            <a:pPr eaLnBrk="1" hangingPunct="1">
              <a:spcBef>
                <a:spcPct val="0"/>
              </a:spcBef>
            </a:pPr>
            <a:r>
              <a:rPr lang="en-US" altLang="en-US"/>
              <a:t>Helps them recognize gaps in good practices and knowledge</a:t>
            </a:r>
          </a:p>
          <a:p>
            <a:pPr eaLnBrk="1" hangingPunct="1">
              <a:spcBef>
                <a:spcPct val="0"/>
              </a:spcBef>
            </a:pPr>
            <a:r>
              <a:rPr lang="en-US" altLang="en-US"/>
              <a:t>Can help raise awareness and can convince them there is a problem</a:t>
            </a:r>
          </a:p>
          <a:p>
            <a:pPr eaLnBrk="1" hangingPunct="1">
              <a:spcBef>
                <a:spcPct val="0"/>
              </a:spcBef>
            </a:pPr>
            <a:r>
              <a:rPr lang="en-US" altLang="en-US"/>
              <a:t>Ongoing feedback will demonstrate improvement and sustain motivation</a:t>
            </a:r>
          </a:p>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D4409FB2-17E6-45E3-ABA6-7C8C1C2D9D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DBF678-F642-4043-978A-FB4CF964AEBD}" type="slidenum">
              <a:rPr lang="en-US" altLang="en-US" smtClean="0"/>
              <a:pPr/>
              <a:t>38</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8B2CB4D-70C5-4DD9-8854-51D24B9BF3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FCF5D892-1A6E-44DB-B644-F986543F4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ASK </a:t>
            </a:r>
            <a:r>
              <a:rPr lang="en-US" altLang="en-US"/>
              <a:t>participants if they have any questions. </a:t>
            </a:r>
            <a:r>
              <a:rPr lang="en-US" altLang="en-US" b="1"/>
              <a:t>ADDRESS </a:t>
            </a:r>
            <a:r>
              <a:rPr lang="en-US" altLang="en-US"/>
              <a:t>any questions in the Parking Lot.</a:t>
            </a:r>
            <a:endParaRPr lang="en-US" altLang="en-US" b="1"/>
          </a:p>
          <a:p>
            <a:pPr eaLnBrk="1" hangingPunct="1">
              <a:spcBef>
                <a:spcPct val="0"/>
              </a:spcBef>
            </a:pPr>
            <a:endParaRPr lang="en-US" altLang="en-US"/>
          </a:p>
          <a:p>
            <a:pPr eaLnBrk="1" hangingPunct="1">
              <a:spcBef>
                <a:spcPct val="0"/>
              </a:spcBef>
            </a:pPr>
            <a:r>
              <a:rPr lang="en-US" altLang="en-US" b="1"/>
              <a:t>THANK</a:t>
            </a:r>
            <a:r>
              <a:rPr lang="en-US" altLang="en-US"/>
              <a:t> participants for their attention during this session and indicate the next session or break. </a:t>
            </a:r>
            <a:endParaRPr lang="en-US" altLang="en-US" b="1"/>
          </a:p>
        </p:txBody>
      </p:sp>
      <p:sp>
        <p:nvSpPr>
          <p:cNvPr id="60420" name="Slide Number Placeholder 3">
            <a:extLst>
              <a:ext uri="{FF2B5EF4-FFF2-40B4-BE49-F238E27FC236}">
                <a16:creationId xmlns:a16="http://schemas.microsoft.com/office/drawing/2014/main" id="{81230701-CF08-4390-AB41-5DEA1E88B2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749B2B-6157-41EF-A636-A1BE482B765B}" type="slidenum">
              <a:rPr lang="en-US" altLang="en-US">
                <a:cs typeface="Arial" panose="020B0604020202020204" pitchFamily="34" charset="0"/>
              </a:rPr>
              <a:pPr/>
              <a:t>40</a:t>
            </a:fld>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1ECF7AF-B726-40FE-8FC2-0F4E8FA329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AED0978-05C1-4BE3-9C45-E12CE06DEE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purpose of HH is to remove soil, organic material and transient microorganisms from the hands.  HH does not eliminate the normal flora</a:t>
            </a:r>
          </a:p>
          <a:p>
            <a:r>
              <a:rPr lang="en-US" altLang="en-US"/>
              <a:t>Hand hygiene is a general term that applies to either handwashing, alcohol-based handrub, or</a:t>
            </a:r>
          </a:p>
          <a:p>
            <a:r>
              <a:rPr lang="en-US" altLang="en-US"/>
              <a:t>surgical hand hygiene</a:t>
            </a:r>
          </a:p>
          <a:p>
            <a:endParaRPr lang="en-US" altLang="en-US"/>
          </a:p>
        </p:txBody>
      </p:sp>
      <p:sp>
        <p:nvSpPr>
          <p:cNvPr id="59396" name="Slide Number Placeholder 3">
            <a:extLst>
              <a:ext uri="{FF2B5EF4-FFF2-40B4-BE49-F238E27FC236}">
                <a16:creationId xmlns:a16="http://schemas.microsoft.com/office/drawing/2014/main" id="{542DD248-93D1-4376-A96F-05D15A6BD0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893B28-938D-4F5B-8E1B-EF0950AF96A4}" type="slidenum">
              <a:rPr lang="en-US" altLang="en-US" smtClean="0">
                <a:latin typeface="Arial" panose="020B0604020202020204" pitchFamily="34" charset="0"/>
              </a:rPr>
              <a:pPr/>
              <a:t>3</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CA833BB8-BADF-4103-B261-D61B944136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1985ED1D-63A7-4B5E-9C41-0FEF40A7A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Hands and Infection Transmission:</a:t>
            </a:r>
          </a:p>
          <a:p>
            <a:pPr eaLnBrk="1" hangingPunct="1">
              <a:spcBef>
                <a:spcPct val="0"/>
              </a:spcBef>
            </a:pPr>
            <a:r>
              <a:rPr lang="en-US" altLang="en-US"/>
              <a:t>A health care workers hand when not clean is the main route of cross-transmission of potentially harmful germs between patients in a health care facility.</a:t>
            </a:r>
          </a:p>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A374A249-DC19-42D7-B4C1-61B659839B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841326-2B42-415B-BB60-277C917A10C1}"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592B449-7956-46F5-8389-60EE0D810B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091C9E37-EA04-49ED-8CFF-B6331A52A5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Lack of Hand Hygiene + patient care = Increases risks</a:t>
            </a:r>
          </a:p>
          <a:p>
            <a:pPr eaLnBrk="1" hangingPunct="1">
              <a:spcBef>
                <a:spcPct val="0"/>
              </a:spcBef>
            </a:pPr>
            <a:r>
              <a:rPr lang="en-US" altLang="en-US"/>
              <a:t>Health care workers hands become progressively colonized with microorganisms and with potential pathogens during patient care.  The absence of hand hygiene and the longer the duration of care given to the patient increases the risk of hand contamination and potential risks to patient safety</a:t>
            </a:r>
          </a:p>
        </p:txBody>
      </p:sp>
      <p:sp>
        <p:nvSpPr>
          <p:cNvPr id="63492" name="Slide Number Placeholder 3">
            <a:extLst>
              <a:ext uri="{FF2B5EF4-FFF2-40B4-BE49-F238E27FC236}">
                <a16:creationId xmlns:a16="http://schemas.microsoft.com/office/drawing/2014/main" id="{8B75C359-5079-430E-BC49-C40FEC39F3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FC988DF-3107-4B5D-AFF5-62ACFFB47ED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F8B95EB-9D8E-4B0E-A177-77936AEE52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868EAF1B-6DD7-4925-BD02-ADE12D45DB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a:t>Something as simple as good hand hygiene can reduce the number of patients acquiring HAI, and decrease the waste of resources and ultimately save lives.</a:t>
            </a:r>
          </a:p>
        </p:txBody>
      </p:sp>
      <p:sp>
        <p:nvSpPr>
          <p:cNvPr id="65540" name="Slide Number Placeholder 3">
            <a:extLst>
              <a:ext uri="{FF2B5EF4-FFF2-40B4-BE49-F238E27FC236}">
                <a16:creationId xmlns:a16="http://schemas.microsoft.com/office/drawing/2014/main" id="{A0F2607D-59FC-46A6-8A82-E1FCBF3351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0380DAB-1E9D-407B-9D7A-F9A34125BD74}"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92812FD-DF47-4892-8D2A-C8F545E50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BB4C6162-D1C3-42CB-AE3A-4E56FBEB13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Handwashing refers to washing hands with plain soap and water. Handwashing with soap and water remains a sensible strategy for hand hygiene in non-healthcare settings and is recommended by CDC and other experts.</a:t>
            </a:r>
          </a:p>
          <a:p>
            <a:r>
              <a:rPr lang="en-US" altLang="en-US"/>
              <a:t>• Alcohol-based handrub refers to the alcohol-containing preparation applied to the hands to reduce the number of viable microorganisms.</a:t>
            </a:r>
          </a:p>
          <a:p>
            <a:endParaRPr lang="en-US" altLang="en-US"/>
          </a:p>
        </p:txBody>
      </p:sp>
      <p:sp>
        <p:nvSpPr>
          <p:cNvPr id="67588" name="Slide Number Placeholder 3">
            <a:extLst>
              <a:ext uri="{FF2B5EF4-FFF2-40B4-BE49-F238E27FC236}">
                <a16:creationId xmlns:a16="http://schemas.microsoft.com/office/drawing/2014/main" id="{43393B16-AC81-4509-833B-C7BBE9B940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8ADE8B-E533-4B20-9EB3-45AF96D05F25}"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708ADD9-0EF3-4D14-8798-AD9112ECD4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6FA373F3-BF54-4DDA-B96B-C8DDC19B33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Key Terms</a:t>
            </a:r>
          </a:p>
          <a:p>
            <a:pPr eaLnBrk="1" hangingPunct="1">
              <a:spcBef>
                <a:spcPct val="0"/>
              </a:spcBef>
            </a:pPr>
            <a:r>
              <a:rPr lang="en-US" altLang="en-US"/>
              <a:t>The patient zone- includes the patient, surfaces and items that are temporarily and exclusively dedicated to him/her</a:t>
            </a:r>
          </a:p>
          <a:p>
            <a:pPr eaLnBrk="1" hangingPunct="1">
              <a:spcBef>
                <a:spcPct val="0"/>
              </a:spcBef>
            </a:pPr>
            <a:endParaRPr lang="en-US" altLang="en-US"/>
          </a:p>
          <a:p>
            <a:pPr eaLnBrk="1" hangingPunct="1">
              <a:spcBef>
                <a:spcPct val="0"/>
              </a:spcBef>
            </a:pPr>
            <a:r>
              <a:rPr lang="en-US" altLang="en-US"/>
              <a:t>The Health care area- all surfaces in the health care setting outside of the patient zone</a:t>
            </a:r>
          </a:p>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B1C867C3-19F7-4447-927B-A13EBC46C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1551B9-1412-4A6A-9949-B46B562A14C3}" type="slidenum">
              <a:rPr lang="en-US" altLang="en-US" smtClean="0"/>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6C3AAF1D-09E8-4992-9FEF-049EF19111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40F26544-E974-4BAF-8448-B4556FACB6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patient zone</a:t>
            </a:r>
          </a:p>
          <a:p>
            <a:pPr eaLnBrk="1" hangingPunct="1">
              <a:spcBef>
                <a:spcPct val="0"/>
              </a:spcBef>
            </a:pPr>
            <a:r>
              <a:rPr lang="en-US" altLang="en-US"/>
              <a:t>The patient zone contains:</a:t>
            </a:r>
          </a:p>
          <a:p>
            <a:pPr eaLnBrk="1" hangingPunct="1">
              <a:spcBef>
                <a:spcPct val="0"/>
              </a:spcBef>
            </a:pPr>
            <a:r>
              <a:rPr lang="en-US" altLang="en-US"/>
              <a:t>Patient X</a:t>
            </a:r>
          </a:p>
          <a:p>
            <a:pPr eaLnBrk="1" hangingPunct="1">
              <a:spcBef>
                <a:spcPct val="0"/>
              </a:spcBef>
            </a:pPr>
            <a:r>
              <a:rPr lang="en-US" altLang="en-US"/>
              <a:t>Immediate surroundings - surfaces that are touch by or in direct physical contact with the patient</a:t>
            </a:r>
          </a:p>
          <a:p>
            <a:pPr eaLnBrk="1" hangingPunct="1">
              <a:spcBef>
                <a:spcPct val="0"/>
              </a:spcBef>
            </a:pPr>
            <a:r>
              <a:rPr lang="en-US" altLang="en-US"/>
              <a:t>	-Bed rails</a:t>
            </a:r>
          </a:p>
          <a:p>
            <a:pPr eaLnBrk="1" hangingPunct="1">
              <a:spcBef>
                <a:spcPct val="0"/>
              </a:spcBef>
            </a:pPr>
            <a:r>
              <a:rPr lang="en-US" altLang="en-US"/>
              <a:t>	-Bedside tables</a:t>
            </a:r>
          </a:p>
          <a:p>
            <a:pPr eaLnBrk="1" hangingPunct="1">
              <a:spcBef>
                <a:spcPct val="0"/>
              </a:spcBef>
            </a:pPr>
            <a:r>
              <a:rPr lang="en-US" altLang="en-US"/>
              <a:t>	-Bed linens</a:t>
            </a:r>
          </a:p>
          <a:p>
            <a:pPr eaLnBrk="1" hangingPunct="1">
              <a:spcBef>
                <a:spcPct val="0"/>
              </a:spcBef>
            </a:pPr>
            <a:r>
              <a:rPr lang="en-US" altLang="en-US"/>
              <a:t>	-Tubing</a:t>
            </a:r>
          </a:p>
          <a:p>
            <a:pPr eaLnBrk="1" hangingPunct="1">
              <a:spcBef>
                <a:spcPct val="0"/>
              </a:spcBef>
            </a:pPr>
            <a:r>
              <a:rPr lang="en-US" altLang="en-US"/>
              <a:t>	-Medical equipment</a:t>
            </a:r>
          </a:p>
          <a:p>
            <a:pPr eaLnBrk="1" hangingPunct="1">
              <a:spcBef>
                <a:spcPct val="0"/>
              </a:spcBef>
            </a:pPr>
            <a:endParaRPr lang="en-US" altLang="en-US"/>
          </a:p>
        </p:txBody>
      </p:sp>
      <p:sp>
        <p:nvSpPr>
          <p:cNvPr id="75780" name="Slide Number Placeholder 3">
            <a:extLst>
              <a:ext uri="{FF2B5EF4-FFF2-40B4-BE49-F238E27FC236}">
                <a16:creationId xmlns:a16="http://schemas.microsoft.com/office/drawing/2014/main" id="{0274348B-90D4-4461-8D39-344606E9D8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7091CE9-A891-4A6E-8D65-612B06147592}" type="slidenum">
              <a:rPr lang="en-US" altLang="en-US" smtClean="0"/>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74ECA4-B1AD-4D8E-A42E-2D91E4DFA899}"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121940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4ECA4-B1AD-4D8E-A42E-2D91E4DFA899}"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8198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4ECA4-B1AD-4D8E-A42E-2D91E4DFA899}"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2F344B8-BE04-43AE-A0DC-A7435573D74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246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74ECA4-B1AD-4D8E-A42E-2D91E4DFA899}"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149340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74ECA4-B1AD-4D8E-A42E-2D91E4DFA899}"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F344B8-BE04-43AE-A0DC-A7435573D74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0737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74ECA4-B1AD-4D8E-A42E-2D91E4DFA899}"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1904237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4ECA4-B1AD-4D8E-A42E-2D91E4DFA899}"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268986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4ECA4-B1AD-4D8E-A42E-2D91E4DFA899}"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187350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4ECA4-B1AD-4D8E-A42E-2D91E4DFA899}"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229274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4ECA4-B1AD-4D8E-A42E-2D91E4DFA899}"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9540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74ECA4-B1AD-4D8E-A42E-2D91E4DFA899}"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279089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74ECA4-B1AD-4D8E-A42E-2D91E4DFA899}"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111831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74ECA4-B1AD-4D8E-A42E-2D91E4DFA899}"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293364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4ECA4-B1AD-4D8E-A42E-2D91E4DFA899}"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263544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74ECA4-B1AD-4D8E-A42E-2D91E4DFA899}"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168551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74ECA4-B1AD-4D8E-A42E-2D91E4DFA899}"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F344B8-BE04-43AE-A0DC-A7435573D74C}" type="slidenum">
              <a:rPr lang="en-US" smtClean="0"/>
              <a:t>‹#›</a:t>
            </a:fld>
            <a:endParaRPr lang="en-US"/>
          </a:p>
        </p:txBody>
      </p:sp>
    </p:spTree>
    <p:extLst>
      <p:ext uri="{BB962C8B-B14F-4D97-AF65-F5344CB8AC3E}">
        <p14:creationId xmlns:p14="http://schemas.microsoft.com/office/powerpoint/2010/main" val="212936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74ECA4-B1AD-4D8E-A42E-2D91E4DFA899}" type="datetimeFigureOut">
              <a:rPr lang="en-US" smtClean="0"/>
              <a:t>8/28/2024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2F344B8-BE04-43AE-A0DC-A7435573D74C}" type="slidenum">
              <a:rPr lang="en-US" smtClean="0"/>
              <a:t>‹#›</a:t>
            </a:fld>
            <a:endParaRPr lang="en-US"/>
          </a:p>
        </p:txBody>
      </p:sp>
    </p:spTree>
    <p:extLst>
      <p:ext uri="{BB962C8B-B14F-4D97-AF65-F5344CB8AC3E}">
        <p14:creationId xmlns:p14="http://schemas.microsoft.com/office/powerpoint/2010/main" val="300101126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27D64FC-9055-4B66-BF75-D8903FE0055A}"/>
              </a:ext>
            </a:extLst>
          </p:cNvPr>
          <p:cNvSpPr>
            <a:spLocks noGrp="1"/>
          </p:cNvSpPr>
          <p:nvPr>
            <p:ph type="ctrTitle"/>
          </p:nvPr>
        </p:nvSpPr>
        <p:spPr>
          <a:xfrm>
            <a:off x="2057400" y="464233"/>
            <a:ext cx="8662182" cy="1125415"/>
          </a:xfrm>
        </p:spPr>
        <p:txBody>
          <a:bodyPr>
            <a:normAutofit/>
          </a:bodyPr>
          <a:lstStyle/>
          <a:p>
            <a:pPr eaLnBrk="1" hangingPunct="1"/>
            <a:r>
              <a:rPr lang="en-US" altLang="en-US" sz="3600" b="1" dirty="0"/>
              <a:t>Hand Hygiene in Healthcare Setting  </a:t>
            </a:r>
          </a:p>
        </p:txBody>
      </p:sp>
      <p:sp>
        <p:nvSpPr>
          <p:cNvPr id="54275" name="Subtitle 2">
            <a:extLst>
              <a:ext uri="{FF2B5EF4-FFF2-40B4-BE49-F238E27FC236}">
                <a16:creationId xmlns:a16="http://schemas.microsoft.com/office/drawing/2014/main" id="{CC26C577-B8DC-4ACF-930B-00CDD0D454FD}"/>
              </a:ext>
            </a:extLst>
          </p:cNvPr>
          <p:cNvSpPr>
            <a:spLocks noGrp="1"/>
          </p:cNvSpPr>
          <p:nvPr>
            <p:ph type="subTitle" idx="1"/>
          </p:nvPr>
        </p:nvSpPr>
        <p:spPr>
          <a:xfrm>
            <a:off x="2895600" y="4495800"/>
            <a:ext cx="5981700" cy="2209800"/>
          </a:xfrm>
        </p:spPr>
        <p:txBody>
          <a:bodyPr/>
          <a:lstStyle/>
          <a:p>
            <a:pPr algn="just"/>
            <a:r>
              <a:rPr lang="en-US" altLang="en-US" sz="2800" b="1" dirty="0">
                <a:solidFill>
                  <a:schemeClr val="tx1"/>
                </a:solidFill>
              </a:rPr>
              <a:t>.</a:t>
            </a:r>
          </a:p>
        </p:txBody>
      </p:sp>
      <p:pic>
        <p:nvPicPr>
          <p:cNvPr id="54276" name="Picture 2">
            <a:extLst>
              <a:ext uri="{FF2B5EF4-FFF2-40B4-BE49-F238E27FC236}">
                <a16:creationId xmlns:a16="http://schemas.microsoft.com/office/drawing/2014/main" id="{DDC3CC0C-DE7B-4AB0-9C3E-D2208C84A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009" y="3086100"/>
            <a:ext cx="59055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E851D77-3462-4C50-982D-246E46C69D46}"/>
              </a:ext>
            </a:extLst>
          </p:cNvPr>
          <p:cNvSpPr>
            <a:spLocks noGrp="1"/>
          </p:cNvSpPr>
          <p:nvPr>
            <p:ph type="title" idx="4294967295"/>
          </p:nvPr>
        </p:nvSpPr>
        <p:spPr>
          <a:xfrm>
            <a:off x="1989138" y="500064"/>
            <a:ext cx="8215312" cy="1057275"/>
          </a:xfrm>
        </p:spPr>
        <p:txBody>
          <a:bodyPr vert="horz" lIns="0" tIns="45720" rIns="0" bIns="0" rtlCol="0" anchor="t">
            <a:normAutofit/>
          </a:bodyPr>
          <a:lstStyle/>
          <a:p>
            <a:pPr eaLnBrk="1" hangingPunct="1"/>
            <a:r>
              <a:rPr lang="en-US" altLang="en-US" dirty="0"/>
              <a:t>Surgical Hand Scrub</a:t>
            </a:r>
            <a:endParaRPr lang="en-GB" altLang="en-US" dirty="0"/>
          </a:p>
        </p:txBody>
      </p:sp>
      <p:sp>
        <p:nvSpPr>
          <p:cNvPr id="71683" name="Content Placeholder 2">
            <a:extLst>
              <a:ext uri="{FF2B5EF4-FFF2-40B4-BE49-F238E27FC236}">
                <a16:creationId xmlns:a16="http://schemas.microsoft.com/office/drawing/2014/main" id="{CF32FD0C-8708-4B86-9947-AFBD1F12E3BC}"/>
              </a:ext>
            </a:extLst>
          </p:cNvPr>
          <p:cNvSpPr>
            <a:spLocks noGrp="1"/>
          </p:cNvSpPr>
          <p:nvPr>
            <p:ph idx="4294967295"/>
          </p:nvPr>
        </p:nvSpPr>
        <p:spPr>
          <a:xfrm>
            <a:off x="1828800" y="1752601"/>
            <a:ext cx="10363200" cy="5105399"/>
          </a:xfrm>
        </p:spPr>
        <p:txBody>
          <a:bodyPr/>
          <a:lstStyle/>
          <a:p>
            <a:pPr>
              <a:spcBef>
                <a:spcPts val="2400"/>
              </a:spcBef>
            </a:pPr>
            <a:r>
              <a:rPr lang="en-GB" altLang="en-US" sz="2800" dirty="0"/>
              <a:t>Must be performed preoperatively by surgical personnel before performing any surgical procedure</a:t>
            </a:r>
          </a:p>
          <a:p>
            <a:pPr>
              <a:spcBef>
                <a:spcPts val="2400"/>
              </a:spcBef>
            </a:pPr>
            <a:r>
              <a:rPr lang="en-GB" altLang="en-US" sz="2800" dirty="0"/>
              <a:t>Scrub for 2-3 minutes including the wrists &amp; fore-arms</a:t>
            </a:r>
          </a:p>
          <a:p>
            <a:pPr>
              <a:spcBef>
                <a:spcPts val="2400"/>
              </a:spcBef>
            </a:pPr>
            <a:r>
              <a:rPr lang="en-GB" altLang="en-US" sz="2800" dirty="0"/>
              <a:t>Clean finger nails</a:t>
            </a:r>
          </a:p>
          <a:p>
            <a:pPr>
              <a:spcBef>
                <a:spcPts val="2400"/>
              </a:spcBef>
            </a:pPr>
            <a:r>
              <a:rPr lang="en-GB" altLang="en-US" sz="2800" dirty="0"/>
              <a:t>Sterile single use towels are used to dry the hands thoroughly</a:t>
            </a:r>
          </a:p>
        </p:txBody>
      </p:sp>
    </p:spTree>
  </p:cSld>
  <p:clrMapOvr>
    <a:masterClrMapping/>
  </p:clrMapOvr>
  <p:transition spd="slow" advTm="6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3B9ADB8D-C43A-4D1A-AFA9-ABEF7CC5455E}"/>
              </a:ext>
            </a:extLst>
          </p:cNvPr>
          <p:cNvSpPr>
            <a:spLocks noGrp="1"/>
          </p:cNvSpPr>
          <p:nvPr>
            <p:ph type="title"/>
          </p:nvPr>
        </p:nvSpPr>
        <p:spPr>
          <a:xfrm>
            <a:off x="1603717" y="624110"/>
            <a:ext cx="9900895" cy="1280890"/>
          </a:xfrm>
        </p:spPr>
        <p:txBody>
          <a:bodyPr/>
          <a:lstStyle/>
          <a:p>
            <a:pPr eaLnBrk="1" hangingPunct="1"/>
            <a:r>
              <a:rPr lang="en-US" altLang="en-US" b="1" dirty="0"/>
              <a:t>Key Terms</a:t>
            </a:r>
          </a:p>
        </p:txBody>
      </p:sp>
      <p:sp>
        <p:nvSpPr>
          <p:cNvPr id="3" name="Content Placeholder 2">
            <a:extLst>
              <a:ext uri="{FF2B5EF4-FFF2-40B4-BE49-F238E27FC236}">
                <a16:creationId xmlns:a16="http://schemas.microsoft.com/office/drawing/2014/main" id="{993A8289-1E7A-4BB1-BC38-9B2A42337FC4}"/>
              </a:ext>
            </a:extLst>
          </p:cNvPr>
          <p:cNvSpPr>
            <a:spLocks noGrp="1"/>
          </p:cNvSpPr>
          <p:nvPr>
            <p:ph idx="1"/>
          </p:nvPr>
        </p:nvSpPr>
        <p:spPr>
          <a:xfrm>
            <a:off x="1716258" y="1589649"/>
            <a:ext cx="10475742" cy="5268351"/>
          </a:xfrm>
        </p:spPr>
        <p:txBody>
          <a:bodyPr rtlCol="0">
            <a:normAutofit/>
          </a:bodyPr>
          <a:lstStyle/>
          <a:p>
            <a:pPr>
              <a:spcBef>
                <a:spcPts val="1200"/>
              </a:spcBef>
              <a:defRPr/>
            </a:pPr>
            <a:r>
              <a:rPr lang="en-US" sz="2800" b="1" dirty="0"/>
              <a:t>The patient zone - </a:t>
            </a:r>
            <a:r>
              <a:rPr lang="en-US" sz="2800" dirty="0"/>
              <a:t>includes the patient, surfaces and items that are temporarily and exclusively dedicated to him/her</a:t>
            </a:r>
          </a:p>
          <a:p>
            <a:pPr marL="0" indent="0">
              <a:spcBef>
                <a:spcPts val="1200"/>
              </a:spcBef>
              <a:buNone/>
              <a:defRPr/>
            </a:pPr>
            <a:endParaRPr lang="en-US" sz="2800" dirty="0"/>
          </a:p>
          <a:p>
            <a:pPr>
              <a:spcBef>
                <a:spcPts val="1200"/>
              </a:spcBef>
              <a:defRPr/>
            </a:pPr>
            <a:r>
              <a:rPr lang="en-US" sz="2800" b="1" dirty="0"/>
              <a:t>The health care area - </a:t>
            </a:r>
            <a:r>
              <a:rPr lang="en-US" sz="2800" dirty="0"/>
              <a:t>all surfaces in the health care setting outside of the patient zone</a:t>
            </a:r>
          </a:p>
          <a:p>
            <a:pPr marL="0" indent="0">
              <a:spcBef>
                <a:spcPts val="0"/>
              </a:spcBef>
              <a:buNone/>
              <a:defRPr/>
            </a:pPr>
            <a:endParaRPr lang="en-US" dirty="0"/>
          </a:p>
          <a:p>
            <a:pPr marL="0" indent="0">
              <a:buNone/>
              <a:defRPr/>
            </a:pPr>
            <a:endParaRPr lang="en-US" dirty="0"/>
          </a:p>
        </p:txBody>
      </p:sp>
    </p:spTree>
  </p:cSld>
  <p:clrMapOvr>
    <a:masterClrMapping/>
  </p:clrMapOvr>
  <p:transition spd="slow" advTm="6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00D2DD6F-40F5-4644-BFE6-45CE13FE760B}"/>
              </a:ext>
            </a:extLst>
          </p:cNvPr>
          <p:cNvSpPr>
            <a:spLocks noGrp="1"/>
          </p:cNvSpPr>
          <p:nvPr>
            <p:ph type="title"/>
          </p:nvPr>
        </p:nvSpPr>
        <p:spPr>
          <a:xfrm>
            <a:off x="1919289" y="450166"/>
            <a:ext cx="9585324" cy="844062"/>
          </a:xfrm>
        </p:spPr>
        <p:txBody>
          <a:bodyPr/>
          <a:lstStyle/>
          <a:p>
            <a:pPr eaLnBrk="1" hangingPunct="1"/>
            <a:r>
              <a:rPr lang="en-US" altLang="en-US" b="1" dirty="0"/>
              <a:t>The Patient Zone</a:t>
            </a:r>
          </a:p>
        </p:txBody>
      </p:sp>
      <p:sp>
        <p:nvSpPr>
          <p:cNvPr id="3" name="Content Placeholder 2">
            <a:extLst>
              <a:ext uri="{FF2B5EF4-FFF2-40B4-BE49-F238E27FC236}">
                <a16:creationId xmlns:a16="http://schemas.microsoft.com/office/drawing/2014/main" id="{D9CC05A5-E039-468F-BB37-9600E23D56A6}"/>
              </a:ext>
            </a:extLst>
          </p:cNvPr>
          <p:cNvSpPr>
            <a:spLocks noGrp="1"/>
          </p:cNvSpPr>
          <p:nvPr>
            <p:ph idx="1"/>
          </p:nvPr>
        </p:nvSpPr>
        <p:spPr>
          <a:xfrm>
            <a:off x="1491175" y="1012874"/>
            <a:ext cx="10700825" cy="5845126"/>
          </a:xfrm>
        </p:spPr>
        <p:txBody>
          <a:bodyPr rtlCol="0">
            <a:normAutofit/>
          </a:bodyPr>
          <a:lstStyle/>
          <a:p>
            <a:pPr marL="0" indent="0">
              <a:buNone/>
              <a:defRPr/>
            </a:pPr>
            <a:r>
              <a:rPr lang="en-US" sz="2400" dirty="0"/>
              <a:t>The patient zone refers to the following:</a:t>
            </a:r>
          </a:p>
          <a:p>
            <a:pPr>
              <a:spcBef>
                <a:spcPts val="1800"/>
              </a:spcBef>
              <a:defRPr/>
            </a:pPr>
            <a:r>
              <a:rPr lang="en-US" sz="2400" dirty="0"/>
              <a:t>The patient </a:t>
            </a:r>
          </a:p>
          <a:p>
            <a:pPr>
              <a:spcBef>
                <a:spcPts val="1800"/>
              </a:spcBef>
              <a:defRPr/>
            </a:pPr>
            <a:r>
              <a:rPr lang="en-US" sz="2400" dirty="0"/>
              <a:t>Immediate surroundings - surfaces that are touched by or in direct physical contact with the patient</a:t>
            </a:r>
          </a:p>
          <a:p>
            <a:pPr lvl="1">
              <a:spcBef>
                <a:spcPts val="1800"/>
              </a:spcBef>
              <a:defRPr/>
            </a:pPr>
            <a:r>
              <a:rPr lang="en-US" sz="2400" dirty="0"/>
              <a:t>Bed rails</a:t>
            </a:r>
          </a:p>
          <a:p>
            <a:pPr lvl="1">
              <a:spcBef>
                <a:spcPts val="1800"/>
              </a:spcBef>
              <a:defRPr/>
            </a:pPr>
            <a:r>
              <a:rPr lang="en-US" sz="2400" dirty="0"/>
              <a:t>Bedside tables</a:t>
            </a:r>
          </a:p>
          <a:p>
            <a:pPr lvl="1">
              <a:spcBef>
                <a:spcPts val="1800"/>
              </a:spcBef>
              <a:defRPr/>
            </a:pPr>
            <a:r>
              <a:rPr lang="en-US" sz="2400" dirty="0"/>
              <a:t>Bed linens</a:t>
            </a:r>
          </a:p>
          <a:p>
            <a:pPr lvl="1">
              <a:spcBef>
                <a:spcPts val="1800"/>
              </a:spcBef>
              <a:defRPr/>
            </a:pPr>
            <a:r>
              <a:rPr lang="en-US" sz="2400" dirty="0"/>
              <a:t>Tubing</a:t>
            </a:r>
          </a:p>
          <a:p>
            <a:pPr lvl="1">
              <a:spcBef>
                <a:spcPts val="1800"/>
              </a:spcBef>
              <a:defRPr/>
            </a:pPr>
            <a:r>
              <a:rPr lang="en-US" sz="2400" dirty="0"/>
              <a:t>Medical equipment</a:t>
            </a:r>
          </a:p>
          <a:p>
            <a:pPr marL="0" indent="0">
              <a:buNone/>
              <a:defRPr/>
            </a:pPr>
            <a:endParaRPr lang="en-US" dirty="0"/>
          </a:p>
          <a:p>
            <a:pPr marL="0" indent="0">
              <a:buNone/>
              <a:defRPr/>
            </a:pPr>
            <a:endParaRPr lang="en-US" dirty="0"/>
          </a:p>
          <a:p>
            <a:pPr marL="0" indent="0">
              <a:buNone/>
              <a:defRPr/>
            </a:pPr>
            <a:endParaRPr lang="en-US" dirty="0"/>
          </a:p>
        </p:txBody>
      </p:sp>
      <p:pic>
        <p:nvPicPr>
          <p:cNvPr id="74756" name="Picture 2">
            <a:extLst>
              <a:ext uri="{FF2B5EF4-FFF2-40B4-BE49-F238E27FC236}">
                <a16:creationId xmlns:a16="http://schemas.microsoft.com/office/drawing/2014/main" id="{BC127F53-7227-440E-A3A2-B70D2183A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3810000"/>
            <a:ext cx="1901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7336E472-2BE9-4819-822F-07788C83E6B4}"/>
              </a:ext>
            </a:extLst>
          </p:cNvPr>
          <p:cNvSpPr>
            <a:spLocks noGrp="1"/>
          </p:cNvSpPr>
          <p:nvPr>
            <p:ph type="title"/>
          </p:nvPr>
        </p:nvSpPr>
        <p:spPr/>
        <p:txBody>
          <a:bodyPr/>
          <a:lstStyle/>
          <a:p>
            <a:pPr eaLnBrk="1" hangingPunct="1"/>
            <a:r>
              <a:rPr lang="en-US" altLang="en-US" b="1" dirty="0"/>
              <a:t>The Healthcare Area</a:t>
            </a:r>
          </a:p>
        </p:txBody>
      </p:sp>
      <p:sp>
        <p:nvSpPr>
          <p:cNvPr id="3" name="Content Placeholder 2">
            <a:extLst>
              <a:ext uri="{FF2B5EF4-FFF2-40B4-BE49-F238E27FC236}">
                <a16:creationId xmlns:a16="http://schemas.microsoft.com/office/drawing/2014/main" id="{E7473DA2-71A7-4291-BA22-DBDE358091CE}"/>
              </a:ext>
            </a:extLst>
          </p:cNvPr>
          <p:cNvSpPr>
            <a:spLocks noGrp="1"/>
          </p:cNvSpPr>
          <p:nvPr>
            <p:ph idx="1"/>
          </p:nvPr>
        </p:nvSpPr>
        <p:spPr>
          <a:xfrm>
            <a:off x="1981200" y="1752601"/>
            <a:ext cx="8229600" cy="5105399"/>
          </a:xfrm>
        </p:spPr>
        <p:txBody>
          <a:bodyPr rtlCol="0">
            <a:normAutofit/>
          </a:bodyPr>
          <a:lstStyle/>
          <a:p>
            <a:pPr>
              <a:defRPr/>
            </a:pPr>
            <a:r>
              <a:rPr lang="en-US" sz="2800" dirty="0"/>
              <a:t>Refers to everything outside of the patient zone</a:t>
            </a:r>
          </a:p>
          <a:p>
            <a:pPr marL="0" indent="0">
              <a:buNone/>
              <a:defRPr/>
            </a:pPr>
            <a:endParaRPr lang="en-US" sz="2800" dirty="0"/>
          </a:p>
          <a:p>
            <a:pPr>
              <a:defRPr/>
            </a:pPr>
            <a:r>
              <a:rPr lang="en-US" sz="2800" dirty="0"/>
              <a:t>HH while caring for patients helps to protect the wider health care environment from contamination by patients germs</a:t>
            </a:r>
          </a:p>
          <a:p>
            <a:pPr marL="0" indent="0">
              <a:buNone/>
              <a:defRPr/>
            </a:pPr>
            <a:endParaRPr lang="en-US" sz="2800" dirty="0"/>
          </a:p>
        </p:txBody>
      </p:sp>
    </p:spTree>
  </p:cSld>
  <p:clrMapOvr>
    <a:masterClrMapping/>
  </p:clrMapOvr>
  <p:transition spd="slow" advTm="6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7B3A13D5-28A5-4B9E-927A-2CF4C6E7B2B9}"/>
              </a:ext>
            </a:extLst>
          </p:cNvPr>
          <p:cNvSpPr>
            <a:spLocks noGrp="1"/>
          </p:cNvSpPr>
          <p:nvPr>
            <p:ph type="title"/>
          </p:nvPr>
        </p:nvSpPr>
        <p:spPr>
          <a:xfrm>
            <a:off x="1981200" y="273050"/>
            <a:ext cx="8458200" cy="1098550"/>
          </a:xfrm>
        </p:spPr>
        <p:txBody>
          <a:bodyPr anchor="ctr"/>
          <a:lstStyle/>
          <a:p>
            <a:pPr algn="ctr" eaLnBrk="1" hangingPunct="1"/>
            <a:r>
              <a:rPr lang="en-US" altLang="en-US" sz="4000"/>
              <a:t>Hand Hygiene</a:t>
            </a:r>
          </a:p>
        </p:txBody>
      </p:sp>
      <p:sp>
        <p:nvSpPr>
          <p:cNvPr id="78851" name="Text Placeholder 3">
            <a:extLst>
              <a:ext uri="{FF2B5EF4-FFF2-40B4-BE49-F238E27FC236}">
                <a16:creationId xmlns:a16="http://schemas.microsoft.com/office/drawing/2014/main" id="{24DDFB1B-577F-4C58-AFCF-6656B6CE2AF7}"/>
              </a:ext>
            </a:extLst>
          </p:cNvPr>
          <p:cNvSpPr>
            <a:spLocks noGrp="1"/>
          </p:cNvSpPr>
          <p:nvPr>
            <p:ph type="body" sz="half" idx="2"/>
          </p:nvPr>
        </p:nvSpPr>
        <p:spPr>
          <a:xfrm>
            <a:off x="1752600" y="2235200"/>
            <a:ext cx="3581400" cy="4065588"/>
          </a:xfrm>
        </p:spPr>
        <p:txBody>
          <a:bodyPr/>
          <a:lstStyle/>
          <a:p>
            <a:pPr marL="285750" indent="-285750">
              <a:buFont typeface="Arial" panose="020B0604020202020204" pitchFamily="34" charset="0"/>
              <a:buChar char="•"/>
            </a:pPr>
            <a:r>
              <a:rPr lang="en-US" altLang="en-US" sz="3600"/>
              <a:t>Right time</a:t>
            </a:r>
          </a:p>
          <a:p>
            <a:pPr marL="285750" indent="-285750">
              <a:buFont typeface="Arial" panose="020B0604020202020204" pitchFamily="34" charset="0"/>
              <a:buChar char="•"/>
            </a:pPr>
            <a:endParaRPr lang="en-US" altLang="en-US" sz="3600"/>
          </a:p>
          <a:p>
            <a:pPr marL="285750" indent="-285750">
              <a:buFont typeface="Arial" panose="020B0604020202020204" pitchFamily="34" charset="0"/>
              <a:buChar char="•"/>
            </a:pPr>
            <a:r>
              <a:rPr lang="en-US" altLang="en-US" sz="3600"/>
              <a:t>Right way</a:t>
            </a:r>
          </a:p>
          <a:p>
            <a:pPr marL="285750" indent="-285750">
              <a:buFont typeface="Arial" panose="020B0604020202020204" pitchFamily="34" charset="0"/>
              <a:buChar char="•"/>
            </a:pPr>
            <a:endParaRPr lang="en-US" altLang="en-US" sz="3600"/>
          </a:p>
          <a:p>
            <a:pPr marL="285750" indent="-285750">
              <a:buFont typeface="Arial" panose="020B0604020202020204" pitchFamily="34" charset="0"/>
              <a:buChar char="•"/>
            </a:pPr>
            <a:r>
              <a:rPr lang="en-US" altLang="en-US" sz="3600"/>
              <a:t>Right technique</a:t>
            </a:r>
            <a:endParaRPr lang="en-US" altLang="en-US" sz="4400"/>
          </a:p>
        </p:txBody>
      </p:sp>
      <p:pic>
        <p:nvPicPr>
          <p:cNvPr id="78852" name="Picture 3" descr="C:\Users\E015817\AppData\Local\Microsoft\Windows\Temporary Internet Files\Content.IE5\0PHPWKBK\MC900371340[1].wmf">
            <a:extLst>
              <a:ext uri="{FF2B5EF4-FFF2-40B4-BE49-F238E27FC236}">
                <a16:creationId xmlns:a16="http://schemas.microsoft.com/office/drawing/2014/main" id="{E801A2F9-C3E7-4BA2-96FE-C8952F7EA3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0" y="2262188"/>
            <a:ext cx="4419600" cy="4038600"/>
          </a:xfrm>
          <a:noFill/>
        </p:spPr>
      </p:pic>
    </p:spTree>
  </p:cSld>
  <p:clrMapOvr>
    <a:masterClrMapping/>
  </p:clrMapOvr>
  <p:transition spd="slow" advTm="6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4ECBE232-20A2-4C96-8092-4173C22857EB}"/>
              </a:ext>
            </a:extLst>
          </p:cNvPr>
          <p:cNvSpPr>
            <a:spLocks noGrp="1"/>
          </p:cNvSpPr>
          <p:nvPr>
            <p:ph type="title"/>
          </p:nvPr>
        </p:nvSpPr>
        <p:spPr>
          <a:xfrm>
            <a:off x="1905000" y="419100"/>
            <a:ext cx="8229600" cy="1143000"/>
          </a:xfrm>
        </p:spPr>
        <p:txBody>
          <a:bodyPr/>
          <a:lstStyle/>
          <a:p>
            <a:pPr eaLnBrk="1" hangingPunct="1"/>
            <a:r>
              <a:rPr lang="en-US" altLang="en-US"/>
              <a:t>Right Time</a:t>
            </a:r>
          </a:p>
        </p:txBody>
      </p:sp>
      <p:sp>
        <p:nvSpPr>
          <p:cNvPr id="80899" name="Content Placeholder 2">
            <a:extLst>
              <a:ext uri="{FF2B5EF4-FFF2-40B4-BE49-F238E27FC236}">
                <a16:creationId xmlns:a16="http://schemas.microsoft.com/office/drawing/2014/main" id="{35EDF4A3-4B7E-426E-8F23-42AD034F3DE1}"/>
              </a:ext>
            </a:extLst>
          </p:cNvPr>
          <p:cNvSpPr>
            <a:spLocks noGrp="1"/>
          </p:cNvSpPr>
          <p:nvPr>
            <p:ph idx="1"/>
          </p:nvPr>
        </p:nvSpPr>
        <p:spPr>
          <a:xfrm>
            <a:off x="2014538" y="1905000"/>
            <a:ext cx="8229600" cy="4241800"/>
          </a:xfrm>
        </p:spPr>
        <p:txBody>
          <a:bodyPr/>
          <a:lstStyle/>
          <a:p>
            <a:pPr marL="0" indent="0">
              <a:spcBef>
                <a:spcPts val="1200"/>
              </a:spcBef>
              <a:buNone/>
            </a:pPr>
            <a:r>
              <a:rPr lang="en-US" altLang="en-US"/>
              <a:t>To avoid prolonged hand contamination…</a:t>
            </a:r>
          </a:p>
          <a:p>
            <a:pPr marL="0" indent="0" algn="ctr">
              <a:spcBef>
                <a:spcPts val="1800"/>
              </a:spcBef>
              <a:buNone/>
            </a:pPr>
            <a:r>
              <a:rPr lang="en-US" altLang="en-US"/>
              <a:t>Perform hand hygiene when indicated!</a:t>
            </a:r>
          </a:p>
          <a:p>
            <a:pPr lvl="1" eaLnBrk="1" hangingPunct="1"/>
            <a:endParaRPr lang="en-US" altLang="en-US"/>
          </a:p>
          <a:p>
            <a:pPr marL="0" indent="0">
              <a:buNone/>
            </a:pPr>
            <a:endParaRPr lang="en-US" altLang="en-US"/>
          </a:p>
        </p:txBody>
      </p:sp>
      <p:pic>
        <p:nvPicPr>
          <p:cNvPr id="80900" name="Picture 1" descr="C:\Program Files\Microsoft Office\MEDIA\CAGCAT10\j0234131.wmf">
            <a:extLst>
              <a:ext uri="{FF2B5EF4-FFF2-40B4-BE49-F238E27FC236}">
                <a16:creationId xmlns:a16="http://schemas.microsoft.com/office/drawing/2014/main" id="{91142755-A5E4-468C-B84B-B2141BEE9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6" y="3810000"/>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4FE73A43-42DA-4CFE-9631-CC9DD2650C41}"/>
              </a:ext>
            </a:extLst>
          </p:cNvPr>
          <p:cNvSpPr>
            <a:spLocks noGrp="1"/>
          </p:cNvSpPr>
          <p:nvPr>
            <p:ph type="title"/>
          </p:nvPr>
        </p:nvSpPr>
        <p:spPr>
          <a:xfrm>
            <a:off x="1981200" y="403225"/>
            <a:ext cx="8229600" cy="1143000"/>
          </a:xfrm>
        </p:spPr>
        <p:txBody>
          <a:bodyPr>
            <a:normAutofit fontScale="90000"/>
          </a:bodyPr>
          <a:lstStyle/>
          <a:p>
            <a:r>
              <a:rPr lang="en-US" altLang="en-US" b="1" dirty="0"/>
              <a:t>Your 5-Moments For </a:t>
            </a:r>
            <a:br>
              <a:rPr lang="en-US" altLang="en-US" b="1" dirty="0"/>
            </a:br>
            <a:r>
              <a:rPr lang="en-US" altLang="en-US" b="1" dirty="0"/>
              <a:t>Hand Hygiene</a:t>
            </a:r>
          </a:p>
        </p:txBody>
      </p:sp>
      <p:pic>
        <p:nvPicPr>
          <p:cNvPr id="82947" name="Picture 4" descr="FIVE MOMENTS-03">
            <a:extLst>
              <a:ext uri="{FF2B5EF4-FFF2-40B4-BE49-F238E27FC236}">
                <a16:creationId xmlns:a16="http://schemas.microsoft.com/office/drawing/2014/main" id="{E0110735-9691-4337-993F-274E078AF8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243013"/>
            <a:ext cx="7867650" cy="5314950"/>
          </a:xfrm>
        </p:spPr>
      </p:pic>
      <p:sp>
        <p:nvSpPr>
          <p:cNvPr id="82948" name="Slide Number Placeholder 5">
            <a:extLst>
              <a:ext uri="{FF2B5EF4-FFF2-40B4-BE49-F238E27FC236}">
                <a16:creationId xmlns:a16="http://schemas.microsoft.com/office/drawing/2014/main" id="{E5D74884-E74D-465F-AA8A-5C6FE4C414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fld id="{5F19BD47-0E19-469F-8587-E1647CC07820}" type="slidenum">
              <a:rPr lang="en-US" altLang="en-US" sz="1200">
                <a:solidFill>
                  <a:srgbClr val="898989"/>
                </a:solidFill>
                <a:latin typeface="Calibri" panose="020F0502020204030204" pitchFamily="34" charset="0"/>
                <a:cs typeface="Arial" panose="020B0604020202020204" pitchFamily="34" charset="0"/>
              </a:rPr>
              <a:pPr>
                <a:spcBef>
                  <a:spcPct val="0"/>
                </a:spcBef>
                <a:buFontTx/>
                <a:buNone/>
              </a:pPr>
              <a:t>16</a:t>
            </a:fld>
            <a:endParaRPr lang="en-US" altLang="en-US" sz="1200">
              <a:solidFill>
                <a:srgbClr val="898989"/>
              </a:solidFill>
              <a:latin typeface="Calibri" panose="020F0502020204030204" pitchFamily="34" charset="0"/>
              <a:cs typeface="Arial" panose="020B0604020202020204" pitchFamily="34" charset="0"/>
            </a:endParaRPr>
          </a:p>
        </p:txBody>
      </p:sp>
      <p:sp>
        <p:nvSpPr>
          <p:cNvPr id="82949" name="WordArt 5">
            <a:extLst>
              <a:ext uri="{FF2B5EF4-FFF2-40B4-BE49-F238E27FC236}">
                <a16:creationId xmlns:a16="http://schemas.microsoft.com/office/drawing/2014/main" id="{20525E97-81E1-493A-B552-AE6E4C0701EA}"/>
              </a:ext>
            </a:extLst>
          </p:cNvPr>
          <p:cNvSpPr>
            <a:spLocks noChangeArrowheads="1" noChangeShapeType="1" noTextEdit="1"/>
          </p:cNvSpPr>
          <p:nvPr/>
        </p:nvSpPr>
        <p:spPr bwMode="auto">
          <a:xfrm>
            <a:off x="1981200" y="152400"/>
            <a:ext cx="7632700" cy="552450"/>
          </a:xfrm>
          <a:prstGeom prst="rect">
            <a:avLst/>
          </a:prstGeom>
        </p:spPr>
        <p:txBody>
          <a:bodyPr wrap="none" fromWordArt="1">
            <a:prstTxWarp prst="textPlain">
              <a:avLst>
                <a:gd name="adj" fmla="val 50000"/>
              </a:avLst>
            </a:prstTxWarp>
          </a:bodyPr>
          <a:lstStyle/>
          <a:p>
            <a:pPr algn="ctr"/>
            <a:endParaRPr lang="en-US" sz="2000" b="1" kern="10">
              <a:ln w="12700">
                <a:solidFill>
                  <a:schemeClr val="tx1"/>
                </a:solidFill>
                <a:round/>
                <a:headEnd/>
                <a:tailEnd/>
              </a:ln>
              <a:solidFill>
                <a:schemeClr val="tx1">
                  <a:alpha val="50195"/>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advTm="6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A79ABCF4-88BD-45B2-B114-0C1C4F37F9AC}"/>
              </a:ext>
            </a:extLst>
          </p:cNvPr>
          <p:cNvSpPr>
            <a:spLocks noGrp="1"/>
          </p:cNvSpPr>
          <p:nvPr>
            <p:ph type="title"/>
          </p:nvPr>
        </p:nvSpPr>
        <p:spPr>
          <a:xfrm>
            <a:off x="1828800" y="476250"/>
            <a:ext cx="8382000" cy="1143000"/>
          </a:xfrm>
        </p:spPr>
        <p:txBody>
          <a:bodyPr>
            <a:normAutofit fontScale="90000"/>
          </a:bodyPr>
          <a:lstStyle/>
          <a:p>
            <a:r>
              <a:rPr lang="en-US" altLang="en-US"/>
              <a:t>Moment 1: Before Touching a Patient</a:t>
            </a:r>
          </a:p>
        </p:txBody>
      </p:sp>
      <p:sp>
        <p:nvSpPr>
          <p:cNvPr id="4" name="Text Box 25">
            <a:extLst>
              <a:ext uri="{FF2B5EF4-FFF2-40B4-BE49-F238E27FC236}">
                <a16:creationId xmlns:a16="http://schemas.microsoft.com/office/drawing/2014/main" id="{2336E1DA-2B6A-49D8-B016-C48CAB1D8072}"/>
              </a:ext>
            </a:extLst>
          </p:cNvPr>
          <p:cNvSpPr>
            <a:spLocks noGrp="1" noChangeArrowheads="1"/>
          </p:cNvSpPr>
          <p:nvPr>
            <p:ph idx="1"/>
          </p:nvPr>
        </p:nvSpPr>
        <p:spPr>
          <a:xfrm>
            <a:off x="1981200" y="1828801"/>
            <a:ext cx="8229600" cy="2862263"/>
          </a:xfrm>
        </p:spPr>
        <p:txBody>
          <a:bodyPr>
            <a:spAutoFit/>
          </a:bodyPr>
          <a:lstStyle/>
          <a:p>
            <a:pPr>
              <a:spcBef>
                <a:spcPct val="50000"/>
              </a:spcBef>
              <a:buFont typeface="Arial" charset="0"/>
              <a:buChar char="•"/>
              <a:defRPr/>
            </a:pPr>
            <a:r>
              <a:rPr lang="en-GB" altLang="en-US" sz="2800" dirty="0"/>
              <a:t>Clean your hands before touching a patient when approaching him/her</a:t>
            </a:r>
          </a:p>
          <a:p>
            <a:pPr marL="0" indent="0" algn="ctr">
              <a:spcBef>
                <a:spcPct val="50000"/>
              </a:spcBef>
              <a:buNone/>
              <a:defRPr/>
            </a:pPr>
            <a:r>
              <a:rPr lang="en-GB" altLang="en-US" sz="3600" b="1" i="1" dirty="0"/>
              <a:t>Why?</a:t>
            </a:r>
            <a:endParaRPr lang="en-GB" altLang="en-US" sz="2800" b="1" i="1" dirty="0"/>
          </a:p>
          <a:p>
            <a:pPr>
              <a:spcBef>
                <a:spcPct val="50000"/>
              </a:spcBef>
              <a:buFont typeface="Arial" charset="0"/>
              <a:buChar char="•"/>
              <a:defRPr/>
            </a:pPr>
            <a:r>
              <a:rPr lang="en-GB" altLang="en-US" sz="2800" dirty="0"/>
              <a:t>To protect the patient against harmful germs carried on your hands</a:t>
            </a:r>
          </a:p>
        </p:txBody>
      </p:sp>
      <p:pic>
        <p:nvPicPr>
          <p:cNvPr id="37892" name="Picture 4">
            <a:extLst>
              <a:ext uri="{FF2B5EF4-FFF2-40B4-BE49-F238E27FC236}">
                <a16:creationId xmlns:a16="http://schemas.microsoft.com/office/drawing/2014/main" id="{CA916F4A-FF20-4D05-93C8-32D1EC71BD73}"/>
              </a:ext>
            </a:extLst>
          </p:cNvPr>
          <p:cNvPicPr>
            <a:picLocks noChangeAspect="1" noChangeArrowheads="1"/>
          </p:cNvPicPr>
          <p:nvPr/>
        </p:nvPicPr>
        <p:blipFill>
          <a:blip r:embed="rId2"/>
          <a:srcRect/>
          <a:stretch>
            <a:fillRect/>
          </a:stretch>
        </p:blipFill>
        <p:spPr bwMode="auto">
          <a:xfrm>
            <a:off x="5638800" y="4495800"/>
            <a:ext cx="2133600" cy="1905000"/>
          </a:xfrm>
          <a:prstGeom prst="rect">
            <a:avLst/>
          </a:prstGeom>
          <a:noFill/>
          <a:ln w="15875">
            <a:solidFill>
              <a:schemeClr val="tx2">
                <a:lumMod val="50000"/>
              </a:schemeClr>
            </a:solidFill>
            <a:miter lim="800000"/>
            <a:headEnd/>
            <a:tailEnd/>
          </a:ln>
        </p:spPr>
      </p:pic>
    </p:spTree>
  </p:cSld>
  <p:clrMapOvr>
    <a:masterClrMapping/>
  </p:clrMapOvr>
  <p:transition spd="slow" advTm="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EC7B828D-4BC7-48C4-97FA-5850D6A41BDD}"/>
              </a:ext>
            </a:extLst>
          </p:cNvPr>
          <p:cNvSpPr>
            <a:spLocks noGrp="1"/>
          </p:cNvSpPr>
          <p:nvPr>
            <p:ph type="title"/>
          </p:nvPr>
        </p:nvSpPr>
        <p:spPr>
          <a:xfrm>
            <a:off x="1981200" y="433388"/>
            <a:ext cx="8229600" cy="1143000"/>
          </a:xfrm>
        </p:spPr>
        <p:txBody>
          <a:bodyPr>
            <a:normAutofit fontScale="90000"/>
          </a:bodyPr>
          <a:lstStyle/>
          <a:p>
            <a:r>
              <a:rPr lang="en-US" altLang="en-US"/>
              <a:t>Moment 2: Before a </a:t>
            </a:r>
            <a:br>
              <a:rPr lang="en-US" altLang="en-US"/>
            </a:br>
            <a:r>
              <a:rPr lang="en-US" altLang="en-US"/>
              <a:t>Clean /Aseptic Procedure</a:t>
            </a:r>
          </a:p>
        </p:txBody>
      </p:sp>
      <p:sp>
        <p:nvSpPr>
          <p:cNvPr id="4" name="Text Box 26">
            <a:extLst>
              <a:ext uri="{FF2B5EF4-FFF2-40B4-BE49-F238E27FC236}">
                <a16:creationId xmlns:a16="http://schemas.microsoft.com/office/drawing/2014/main" id="{2DD0D345-60F5-4334-93DC-3272ED3ECE4D}"/>
              </a:ext>
            </a:extLst>
          </p:cNvPr>
          <p:cNvSpPr>
            <a:spLocks noGrp="1" noChangeArrowheads="1"/>
          </p:cNvSpPr>
          <p:nvPr>
            <p:ph idx="1"/>
          </p:nvPr>
        </p:nvSpPr>
        <p:spPr>
          <a:xfrm>
            <a:off x="2009775" y="1763714"/>
            <a:ext cx="8229600" cy="4370427"/>
          </a:xfrm>
        </p:spPr>
        <p:txBody>
          <a:bodyPr>
            <a:spAutoFit/>
          </a:bodyPr>
          <a:lstStyle/>
          <a:p>
            <a:pPr>
              <a:spcBef>
                <a:spcPct val="50000"/>
              </a:spcBef>
              <a:defRPr/>
            </a:pPr>
            <a:r>
              <a:rPr lang="en-GB" altLang="en-US" sz="2800" dirty="0"/>
              <a:t>Clean your hands immediately before accessing a critical site with infectious risk for the patient</a:t>
            </a:r>
          </a:p>
          <a:p>
            <a:pPr marL="0" indent="0" algn="ctr">
              <a:spcBef>
                <a:spcPct val="50000"/>
              </a:spcBef>
              <a:buNone/>
              <a:defRPr/>
            </a:pPr>
            <a:r>
              <a:rPr lang="en-GB" altLang="en-US" sz="3600" b="1" i="1" dirty="0"/>
              <a:t>Why?</a:t>
            </a:r>
            <a:endParaRPr lang="en-GB" altLang="en-US" sz="3600" b="1" dirty="0"/>
          </a:p>
          <a:p>
            <a:pPr>
              <a:spcBef>
                <a:spcPct val="50000"/>
              </a:spcBef>
              <a:defRPr/>
            </a:pPr>
            <a:r>
              <a:rPr lang="en-GB" altLang="en-US" sz="2800" dirty="0"/>
              <a:t>To protect the patient against harmful germs, including the patient’s own, entering his/her body</a:t>
            </a:r>
          </a:p>
          <a:p>
            <a:pPr algn="r">
              <a:spcBef>
                <a:spcPct val="50000"/>
              </a:spcBef>
              <a:buFont typeface="Arial" panose="020B0604020202020204" pitchFamily="34" charset="0"/>
              <a:buNone/>
              <a:defRPr/>
            </a:pPr>
            <a:endParaRPr lang="en-GB" altLang="en-US" sz="2800" dirty="0"/>
          </a:p>
        </p:txBody>
      </p:sp>
      <p:pic>
        <p:nvPicPr>
          <p:cNvPr id="38916" name="Picture 4">
            <a:extLst>
              <a:ext uri="{FF2B5EF4-FFF2-40B4-BE49-F238E27FC236}">
                <a16:creationId xmlns:a16="http://schemas.microsoft.com/office/drawing/2014/main" id="{DF73F378-F820-467E-BC8C-CCB76580F809}"/>
              </a:ext>
            </a:extLst>
          </p:cNvPr>
          <p:cNvPicPr>
            <a:picLocks noChangeAspect="1" noChangeArrowheads="1"/>
          </p:cNvPicPr>
          <p:nvPr/>
        </p:nvPicPr>
        <p:blipFill>
          <a:blip r:embed="rId2"/>
          <a:srcRect/>
          <a:stretch>
            <a:fillRect/>
          </a:stretch>
        </p:blipFill>
        <p:spPr bwMode="auto">
          <a:xfrm>
            <a:off x="4953000" y="4800600"/>
            <a:ext cx="2478088" cy="1728788"/>
          </a:xfrm>
          <a:prstGeom prst="rect">
            <a:avLst/>
          </a:prstGeom>
          <a:noFill/>
          <a:ln w="15875">
            <a:solidFill>
              <a:schemeClr val="tx2">
                <a:lumMod val="50000"/>
              </a:schemeClr>
            </a:solidFill>
            <a:miter lim="800000"/>
            <a:headEnd/>
            <a:tailEnd/>
          </a:ln>
        </p:spPr>
      </p:pic>
    </p:spTree>
  </p:cSld>
  <p:clrMapOvr>
    <a:masterClrMapping/>
  </p:clrMapOvr>
  <p:transition spd="slow" advTm="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F0BA90EC-E4E8-4177-AECC-05A468EBB7D8}"/>
              </a:ext>
            </a:extLst>
          </p:cNvPr>
          <p:cNvSpPr>
            <a:spLocks noGrp="1"/>
          </p:cNvSpPr>
          <p:nvPr>
            <p:ph type="title"/>
          </p:nvPr>
        </p:nvSpPr>
        <p:spPr>
          <a:xfrm>
            <a:off x="1752600" y="274638"/>
            <a:ext cx="8458200" cy="1143000"/>
          </a:xfrm>
        </p:spPr>
        <p:txBody>
          <a:bodyPr>
            <a:normAutofit fontScale="90000"/>
          </a:bodyPr>
          <a:lstStyle/>
          <a:p>
            <a:r>
              <a:rPr lang="en-US" altLang="en-US"/>
              <a:t>Moment 3: After Body Fluid Exposure Risk</a:t>
            </a:r>
          </a:p>
        </p:txBody>
      </p:sp>
      <p:sp>
        <p:nvSpPr>
          <p:cNvPr id="4" name="Text Box 29">
            <a:extLst>
              <a:ext uri="{FF2B5EF4-FFF2-40B4-BE49-F238E27FC236}">
                <a16:creationId xmlns:a16="http://schemas.microsoft.com/office/drawing/2014/main" id="{21B0B2B9-D714-4C97-A6AC-CF2D2370C5DE}"/>
              </a:ext>
            </a:extLst>
          </p:cNvPr>
          <p:cNvSpPr>
            <a:spLocks noGrp="1" noChangeArrowheads="1"/>
          </p:cNvSpPr>
          <p:nvPr>
            <p:ph idx="1"/>
          </p:nvPr>
        </p:nvSpPr>
        <p:spPr>
          <a:xfrm>
            <a:off x="1981200" y="1600200"/>
            <a:ext cx="8229600" cy="3308598"/>
          </a:xfrm>
        </p:spPr>
        <p:txBody>
          <a:bodyPr>
            <a:spAutoFit/>
          </a:bodyPr>
          <a:lstStyle/>
          <a:p>
            <a:pPr>
              <a:spcBef>
                <a:spcPct val="50000"/>
              </a:spcBef>
              <a:buFont typeface="Arial" charset="0"/>
              <a:buChar char="•"/>
              <a:defRPr/>
            </a:pPr>
            <a:r>
              <a:rPr lang="en-GB" altLang="en-US" sz="2800" dirty="0"/>
              <a:t>Clean your hands after touching any object or furniture in the patient’s  immediate surroundings, when leaving without having touched the patient </a:t>
            </a:r>
          </a:p>
          <a:p>
            <a:pPr marL="0" indent="0" algn="ctr">
              <a:spcBef>
                <a:spcPct val="50000"/>
              </a:spcBef>
              <a:buNone/>
              <a:defRPr/>
            </a:pPr>
            <a:r>
              <a:rPr lang="en-GB" altLang="en-US" b="1" i="1" dirty="0"/>
              <a:t>Why?</a:t>
            </a:r>
            <a:endParaRPr lang="en-GB" altLang="en-US" b="1" dirty="0"/>
          </a:p>
          <a:p>
            <a:pPr>
              <a:spcBef>
                <a:spcPct val="50000"/>
              </a:spcBef>
              <a:buFont typeface="Arial" charset="0"/>
              <a:buChar char="•"/>
              <a:defRPr/>
            </a:pPr>
            <a:r>
              <a:rPr lang="en-GB" altLang="en-US" sz="2800" dirty="0"/>
              <a:t>To protect yourself and the health-care environment against germ spread</a:t>
            </a:r>
          </a:p>
        </p:txBody>
      </p:sp>
      <p:pic>
        <p:nvPicPr>
          <p:cNvPr id="39940" name="Picture 4">
            <a:extLst>
              <a:ext uri="{FF2B5EF4-FFF2-40B4-BE49-F238E27FC236}">
                <a16:creationId xmlns:a16="http://schemas.microsoft.com/office/drawing/2014/main" id="{21BE4DD0-0EB6-4B67-9273-12FC16E24053}"/>
              </a:ext>
            </a:extLst>
          </p:cNvPr>
          <p:cNvPicPr>
            <a:picLocks noChangeAspect="1" noChangeArrowheads="1"/>
          </p:cNvPicPr>
          <p:nvPr/>
        </p:nvPicPr>
        <p:blipFill>
          <a:blip r:embed="rId2"/>
          <a:srcRect/>
          <a:stretch>
            <a:fillRect/>
          </a:stretch>
        </p:blipFill>
        <p:spPr bwMode="auto">
          <a:xfrm>
            <a:off x="5867400" y="4495801"/>
            <a:ext cx="2362200" cy="1889125"/>
          </a:xfrm>
          <a:prstGeom prst="rect">
            <a:avLst/>
          </a:prstGeom>
          <a:noFill/>
          <a:ln w="15875">
            <a:solidFill>
              <a:schemeClr val="tx2">
                <a:lumMod val="75000"/>
              </a:schemeClr>
            </a:solidFill>
            <a:miter lim="800000"/>
            <a:headEnd/>
            <a:tailEnd/>
          </a:ln>
        </p:spPr>
      </p:pic>
    </p:spTree>
  </p:cSld>
  <p:clrMapOvr>
    <a:masterClrMapping/>
  </p:clrMapOvr>
  <p:transition spd="slow" advTm="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B1808C13-1FFF-41F3-AFEC-27532F1C84E5}"/>
              </a:ext>
            </a:extLst>
          </p:cNvPr>
          <p:cNvSpPr>
            <a:spLocks noGrp="1"/>
          </p:cNvSpPr>
          <p:nvPr>
            <p:ph type="title"/>
          </p:nvPr>
        </p:nvSpPr>
        <p:spPr>
          <a:xfrm>
            <a:off x="1981200" y="492368"/>
            <a:ext cx="8229600" cy="604913"/>
          </a:xfrm>
        </p:spPr>
        <p:txBody>
          <a:bodyPr>
            <a:normAutofit fontScale="90000"/>
          </a:bodyPr>
          <a:lstStyle/>
          <a:p>
            <a:pPr eaLnBrk="1" hangingPunct="1"/>
            <a:r>
              <a:rPr lang="en-US" altLang="en-US" b="1" dirty="0"/>
              <a:t>Objectives</a:t>
            </a:r>
          </a:p>
        </p:txBody>
      </p:sp>
      <p:sp>
        <p:nvSpPr>
          <p:cNvPr id="4099" name="Content Placeholder 2">
            <a:extLst>
              <a:ext uri="{FF2B5EF4-FFF2-40B4-BE49-F238E27FC236}">
                <a16:creationId xmlns:a16="http://schemas.microsoft.com/office/drawing/2014/main" id="{D6C54D6F-129F-40AE-BBDC-928587BB81A5}"/>
              </a:ext>
            </a:extLst>
          </p:cNvPr>
          <p:cNvSpPr>
            <a:spLocks noGrp="1"/>
          </p:cNvSpPr>
          <p:nvPr>
            <p:ph idx="1"/>
          </p:nvPr>
        </p:nvSpPr>
        <p:spPr>
          <a:xfrm>
            <a:off x="1786597" y="1097281"/>
            <a:ext cx="10283483" cy="5598942"/>
          </a:xfrm>
        </p:spPr>
        <p:txBody>
          <a:bodyPr>
            <a:normAutofit/>
          </a:bodyPr>
          <a:lstStyle/>
          <a:p>
            <a:pPr marL="0" indent="0">
              <a:buNone/>
              <a:defRPr/>
            </a:pPr>
            <a:r>
              <a:rPr lang="en-US" sz="2800" dirty="0"/>
              <a:t>By the end of this session, participants will be able to:</a:t>
            </a:r>
          </a:p>
          <a:p>
            <a:pPr>
              <a:spcBef>
                <a:spcPts val="2400"/>
              </a:spcBef>
              <a:buFont typeface="Arial" charset="0"/>
              <a:buChar char="•"/>
              <a:defRPr/>
            </a:pPr>
            <a:r>
              <a:rPr lang="en-US" sz="2400" dirty="0"/>
              <a:t>Describe the role hand hygiene (HH) plays in healthcare-associated infection (HAI) prevention</a:t>
            </a:r>
          </a:p>
          <a:p>
            <a:pPr>
              <a:spcBef>
                <a:spcPts val="2400"/>
              </a:spcBef>
              <a:buFont typeface="Arial" charset="0"/>
              <a:buChar char="•"/>
              <a:defRPr/>
            </a:pPr>
            <a:r>
              <a:rPr lang="en-US" sz="2400" dirty="0"/>
              <a:t>Define types of HH in healthcare settings</a:t>
            </a:r>
          </a:p>
          <a:p>
            <a:pPr>
              <a:spcBef>
                <a:spcPts val="2400"/>
              </a:spcBef>
              <a:buFont typeface="Arial" charset="0"/>
              <a:buChar char="•"/>
              <a:defRPr/>
            </a:pPr>
            <a:r>
              <a:rPr lang="en-US" sz="2400" dirty="0"/>
              <a:t>Describe the right time and procedure way for (HH)</a:t>
            </a:r>
          </a:p>
          <a:p>
            <a:pPr>
              <a:spcBef>
                <a:spcPts val="2400"/>
              </a:spcBef>
              <a:buFont typeface="Arial" charset="0"/>
              <a:buChar char="•"/>
              <a:defRPr/>
            </a:pPr>
            <a:r>
              <a:rPr lang="en-US" sz="2400" dirty="0"/>
              <a:t>Describe how to evaluate your (HH) Program</a:t>
            </a:r>
          </a:p>
          <a:p>
            <a:pPr>
              <a:spcBef>
                <a:spcPts val="2400"/>
              </a:spcBef>
              <a:buFont typeface="Arial" charset="0"/>
              <a:buChar char="•"/>
              <a:defRPr/>
            </a:pPr>
            <a:r>
              <a:rPr lang="en-US" sz="2400" dirty="0"/>
              <a:t>Describe strategies for improvement of HH practices</a:t>
            </a:r>
          </a:p>
          <a:p>
            <a:pPr eaLnBrk="1">
              <a:buFont typeface="Arial" charset="0"/>
              <a:buChar char="•"/>
              <a:defRPr/>
            </a:pPr>
            <a:endParaRPr lang="en-US" dirty="0"/>
          </a:p>
          <a:p>
            <a:pPr eaLnBrk="1" hangingPunct="1">
              <a:buFont typeface="Arial" charset="0"/>
              <a:buChar char="•"/>
              <a:defRPr/>
            </a:pPr>
            <a:endParaRPr lang="en-US" dirty="0"/>
          </a:p>
        </p:txBody>
      </p:sp>
    </p:spTree>
  </p:cSld>
  <p:clrMapOvr>
    <a:masterClrMapping/>
  </p:clrMapOvr>
  <p:transition spd="slow" advTm="6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0674FE5E-A57A-47FA-9F02-6513167BCE9A}"/>
              </a:ext>
            </a:extLst>
          </p:cNvPr>
          <p:cNvSpPr>
            <a:spLocks noGrp="1"/>
          </p:cNvSpPr>
          <p:nvPr>
            <p:ph type="title"/>
          </p:nvPr>
        </p:nvSpPr>
        <p:spPr>
          <a:xfrm>
            <a:off x="1989138" y="457200"/>
            <a:ext cx="8229600" cy="1143000"/>
          </a:xfrm>
        </p:spPr>
        <p:txBody>
          <a:bodyPr/>
          <a:lstStyle/>
          <a:p>
            <a:r>
              <a:rPr lang="en-US" altLang="en-US"/>
              <a:t>Moment 4: After Touching a Patient</a:t>
            </a:r>
          </a:p>
        </p:txBody>
      </p:sp>
      <p:sp>
        <p:nvSpPr>
          <p:cNvPr id="4" name="Text Box 27">
            <a:extLst>
              <a:ext uri="{FF2B5EF4-FFF2-40B4-BE49-F238E27FC236}">
                <a16:creationId xmlns:a16="http://schemas.microsoft.com/office/drawing/2014/main" id="{53A3C5A4-AC49-4756-B6BD-EEBB8CC86204}"/>
              </a:ext>
            </a:extLst>
          </p:cNvPr>
          <p:cNvSpPr>
            <a:spLocks noGrp="1" noChangeArrowheads="1"/>
          </p:cNvSpPr>
          <p:nvPr>
            <p:ph idx="1"/>
          </p:nvPr>
        </p:nvSpPr>
        <p:spPr>
          <a:xfrm>
            <a:off x="1989138" y="1828801"/>
            <a:ext cx="7391400" cy="2877711"/>
          </a:xfrm>
        </p:spPr>
        <p:txBody>
          <a:bodyPr>
            <a:spAutoFit/>
          </a:bodyPr>
          <a:lstStyle/>
          <a:p>
            <a:pPr>
              <a:spcBef>
                <a:spcPct val="50000"/>
              </a:spcBef>
              <a:buFont typeface="Arial" charset="0"/>
              <a:buChar char="•"/>
              <a:defRPr/>
            </a:pPr>
            <a:r>
              <a:rPr lang="en-GB" altLang="en-US" sz="2800" dirty="0"/>
              <a:t>Clean your hands as soon as a task involving exposure risk to body fluids has ended (and after glove removal)</a:t>
            </a:r>
          </a:p>
          <a:p>
            <a:pPr marL="0" indent="0" algn="ctr">
              <a:spcBef>
                <a:spcPct val="50000"/>
              </a:spcBef>
              <a:buNone/>
              <a:defRPr/>
            </a:pPr>
            <a:r>
              <a:rPr lang="en-GB" altLang="en-US" b="1" i="1" dirty="0"/>
              <a:t>Why?</a:t>
            </a:r>
            <a:endParaRPr lang="en-GB" altLang="en-US" b="1" dirty="0"/>
          </a:p>
          <a:p>
            <a:pPr>
              <a:spcBef>
                <a:spcPct val="50000"/>
              </a:spcBef>
              <a:buFont typeface="Arial" charset="0"/>
              <a:buChar char="•"/>
              <a:defRPr/>
            </a:pPr>
            <a:r>
              <a:rPr lang="en-GB" altLang="en-US" sz="2800" dirty="0"/>
              <a:t>To protect yourself and the health-care environment from harmful germs</a:t>
            </a:r>
          </a:p>
        </p:txBody>
      </p:sp>
      <p:pic>
        <p:nvPicPr>
          <p:cNvPr id="40964" name="Picture 4">
            <a:extLst>
              <a:ext uri="{FF2B5EF4-FFF2-40B4-BE49-F238E27FC236}">
                <a16:creationId xmlns:a16="http://schemas.microsoft.com/office/drawing/2014/main" id="{9018427F-8C33-4155-9364-5F26616D5D60}"/>
              </a:ext>
            </a:extLst>
          </p:cNvPr>
          <p:cNvPicPr>
            <a:picLocks noChangeAspect="1" noChangeArrowheads="1"/>
          </p:cNvPicPr>
          <p:nvPr/>
        </p:nvPicPr>
        <p:blipFill>
          <a:blip r:embed="rId2"/>
          <a:srcRect/>
          <a:stretch>
            <a:fillRect/>
          </a:stretch>
        </p:blipFill>
        <p:spPr bwMode="auto">
          <a:xfrm>
            <a:off x="7391401" y="4572000"/>
            <a:ext cx="2544763" cy="1981200"/>
          </a:xfrm>
          <a:prstGeom prst="rect">
            <a:avLst/>
          </a:prstGeom>
          <a:noFill/>
          <a:ln w="15875">
            <a:solidFill>
              <a:schemeClr val="tx2">
                <a:lumMod val="50000"/>
              </a:schemeClr>
            </a:solidFill>
            <a:miter lim="800000"/>
            <a:headEnd/>
            <a:tailEnd/>
          </a:ln>
        </p:spPr>
      </p:pic>
    </p:spTree>
  </p:cSld>
  <p:clrMapOvr>
    <a:masterClrMapping/>
  </p:clrMapOvr>
  <p:transition spd="slow" advTm="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66FA4C5E-F853-4A3D-8682-140D7270A5FD}"/>
              </a:ext>
            </a:extLst>
          </p:cNvPr>
          <p:cNvSpPr>
            <a:spLocks noGrp="1"/>
          </p:cNvSpPr>
          <p:nvPr>
            <p:ph type="title"/>
          </p:nvPr>
        </p:nvSpPr>
        <p:spPr>
          <a:xfrm>
            <a:off x="1600200" y="274638"/>
            <a:ext cx="8610600" cy="1143000"/>
          </a:xfrm>
        </p:spPr>
        <p:txBody>
          <a:bodyPr>
            <a:normAutofit fontScale="90000"/>
          </a:bodyPr>
          <a:lstStyle/>
          <a:p>
            <a:r>
              <a:rPr lang="en-US" altLang="en-US"/>
              <a:t>Moment 5: After Touching </a:t>
            </a:r>
            <a:br>
              <a:rPr lang="en-US" altLang="en-US"/>
            </a:br>
            <a:r>
              <a:rPr lang="en-US" altLang="en-US"/>
              <a:t>Patient’s Surrounding</a:t>
            </a:r>
          </a:p>
        </p:txBody>
      </p:sp>
      <p:sp>
        <p:nvSpPr>
          <p:cNvPr id="4" name="Text Box 28">
            <a:extLst>
              <a:ext uri="{FF2B5EF4-FFF2-40B4-BE49-F238E27FC236}">
                <a16:creationId xmlns:a16="http://schemas.microsoft.com/office/drawing/2014/main" id="{6078F4D1-B1D6-4960-B2DF-532F876E5CF9}"/>
              </a:ext>
            </a:extLst>
          </p:cNvPr>
          <p:cNvSpPr>
            <a:spLocks noGrp="1" noChangeArrowheads="1"/>
          </p:cNvSpPr>
          <p:nvPr>
            <p:ph idx="1"/>
          </p:nvPr>
        </p:nvSpPr>
        <p:spPr>
          <a:xfrm>
            <a:off x="1752600" y="1600200"/>
            <a:ext cx="8534400" cy="2831544"/>
          </a:xfrm>
        </p:spPr>
        <p:txBody>
          <a:bodyPr>
            <a:spAutoFit/>
          </a:bodyPr>
          <a:lstStyle/>
          <a:p>
            <a:pPr>
              <a:spcBef>
                <a:spcPct val="50000"/>
              </a:spcBef>
              <a:defRPr/>
            </a:pPr>
            <a:r>
              <a:rPr lang="en-GB" altLang="en-US" sz="2800" dirty="0"/>
              <a:t>Clean your hands when leaving the patient’s side, after touching a patient and his/her immediate surroundings</a:t>
            </a:r>
            <a:endParaRPr lang="en-GB" altLang="en-US" sz="2400" dirty="0"/>
          </a:p>
          <a:p>
            <a:pPr marL="0" indent="0" algn="ctr">
              <a:spcBef>
                <a:spcPts val="1200"/>
              </a:spcBef>
              <a:buNone/>
              <a:defRPr/>
            </a:pPr>
            <a:r>
              <a:rPr lang="en-GB" altLang="en-US" b="1" i="1" dirty="0"/>
              <a:t>Why?</a:t>
            </a:r>
            <a:endParaRPr lang="en-GB" altLang="en-US" b="1" dirty="0"/>
          </a:p>
          <a:p>
            <a:pPr>
              <a:spcBef>
                <a:spcPts val="1200"/>
              </a:spcBef>
              <a:defRPr/>
            </a:pPr>
            <a:r>
              <a:rPr lang="en-GB" altLang="en-US" sz="2800" dirty="0"/>
              <a:t>To protect yourself and the health-care environment from harmful germs</a:t>
            </a:r>
          </a:p>
        </p:txBody>
      </p:sp>
      <p:pic>
        <p:nvPicPr>
          <p:cNvPr id="41988" name="Picture 4">
            <a:extLst>
              <a:ext uri="{FF2B5EF4-FFF2-40B4-BE49-F238E27FC236}">
                <a16:creationId xmlns:a16="http://schemas.microsoft.com/office/drawing/2014/main" id="{B0E54931-1F99-4A8F-ACD3-77ABF776A486}"/>
              </a:ext>
            </a:extLst>
          </p:cNvPr>
          <p:cNvPicPr>
            <a:picLocks noChangeAspect="1" noChangeArrowheads="1"/>
          </p:cNvPicPr>
          <p:nvPr/>
        </p:nvPicPr>
        <p:blipFill>
          <a:blip r:embed="rId2"/>
          <a:srcRect/>
          <a:stretch>
            <a:fillRect/>
          </a:stretch>
        </p:blipFill>
        <p:spPr bwMode="auto">
          <a:xfrm>
            <a:off x="5181601" y="4248150"/>
            <a:ext cx="2498725" cy="2209800"/>
          </a:xfrm>
          <a:prstGeom prst="rect">
            <a:avLst/>
          </a:prstGeom>
          <a:noFill/>
          <a:ln w="15875">
            <a:solidFill>
              <a:schemeClr val="tx2">
                <a:lumMod val="50000"/>
              </a:schemeClr>
            </a:solidFill>
            <a:miter lim="800000"/>
            <a:headEnd/>
            <a:tailEnd/>
          </a:ln>
        </p:spPr>
      </p:pic>
    </p:spTree>
  </p:cSld>
  <p:clrMapOvr>
    <a:masterClrMapping/>
  </p:clrMapOvr>
  <p:transition spd="slow" advTm="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1587C7F1-2650-4F28-A084-4D7B2C7893B3}"/>
              </a:ext>
            </a:extLst>
          </p:cNvPr>
          <p:cNvSpPr>
            <a:spLocks noGrp="1"/>
          </p:cNvSpPr>
          <p:nvPr>
            <p:ph type="title"/>
          </p:nvPr>
        </p:nvSpPr>
        <p:spPr>
          <a:xfrm>
            <a:off x="2011363" y="228600"/>
            <a:ext cx="8229600" cy="1143000"/>
          </a:xfrm>
        </p:spPr>
        <p:txBody>
          <a:bodyPr/>
          <a:lstStyle/>
          <a:p>
            <a:pPr eaLnBrk="1" hangingPunct="1"/>
            <a:r>
              <a:rPr lang="en-US" altLang="en-US"/>
              <a:t>Right Way</a:t>
            </a:r>
          </a:p>
        </p:txBody>
      </p:sp>
      <p:sp>
        <p:nvSpPr>
          <p:cNvPr id="44035" name="Content Placeholder 2">
            <a:extLst>
              <a:ext uri="{FF2B5EF4-FFF2-40B4-BE49-F238E27FC236}">
                <a16:creationId xmlns:a16="http://schemas.microsoft.com/office/drawing/2014/main" id="{DA8940EF-F7C6-4FE7-B466-F8900139AB2A}"/>
              </a:ext>
            </a:extLst>
          </p:cNvPr>
          <p:cNvSpPr>
            <a:spLocks noGrp="1"/>
          </p:cNvSpPr>
          <p:nvPr>
            <p:ph idx="1"/>
          </p:nvPr>
        </p:nvSpPr>
        <p:spPr>
          <a:xfrm>
            <a:off x="2133600" y="1752601"/>
            <a:ext cx="8229600" cy="4525963"/>
          </a:xfrm>
        </p:spPr>
        <p:txBody>
          <a:bodyPr/>
          <a:lstStyle/>
          <a:p>
            <a:pPr marL="0" indent="0">
              <a:spcBef>
                <a:spcPts val="2400"/>
              </a:spcBef>
              <a:buNone/>
              <a:defRPr/>
            </a:pPr>
            <a:r>
              <a:rPr lang="en-US" altLang="en-US" sz="2800" dirty="0"/>
              <a:t>To avoid prolonged hand contamination:</a:t>
            </a:r>
          </a:p>
          <a:p>
            <a:pPr marL="914400">
              <a:spcBef>
                <a:spcPts val="2400"/>
              </a:spcBef>
              <a:defRPr/>
            </a:pPr>
            <a:r>
              <a:rPr lang="en-US" altLang="en-US" sz="2800" dirty="0"/>
              <a:t>Use the appropriate technique </a:t>
            </a:r>
          </a:p>
          <a:p>
            <a:pPr marL="914400">
              <a:spcBef>
                <a:spcPts val="2400"/>
              </a:spcBef>
              <a:defRPr/>
            </a:pPr>
            <a:r>
              <a:rPr lang="en-US" altLang="en-US" sz="2800" dirty="0"/>
              <a:t>Use an adequate quantity </a:t>
            </a:r>
          </a:p>
          <a:p>
            <a:pPr marL="914400">
              <a:spcBef>
                <a:spcPts val="2400"/>
              </a:spcBef>
              <a:defRPr/>
            </a:pPr>
            <a:r>
              <a:rPr lang="en-US" altLang="en-US" sz="2800" dirty="0"/>
              <a:t>Use for recommended length of time</a:t>
            </a:r>
          </a:p>
          <a:p>
            <a:pPr marL="0" indent="0">
              <a:buNone/>
              <a:defRPr/>
            </a:pPr>
            <a:endParaRPr lang="en-US" altLang="en-US" dirty="0"/>
          </a:p>
        </p:txBody>
      </p:sp>
    </p:spTree>
  </p:cSld>
  <p:clrMapOvr>
    <a:masterClrMapping/>
  </p:clrMapOvr>
  <p:transition spd="slow" advTm="6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F916DD38-E22C-4D50-95B2-61713BEEFEEC}"/>
              </a:ext>
            </a:extLst>
          </p:cNvPr>
          <p:cNvSpPr>
            <a:spLocks noGrp="1"/>
          </p:cNvSpPr>
          <p:nvPr>
            <p:ph type="title"/>
          </p:nvPr>
        </p:nvSpPr>
        <p:spPr/>
        <p:txBody>
          <a:bodyPr>
            <a:normAutofit fontScale="90000"/>
          </a:bodyPr>
          <a:lstStyle/>
          <a:p>
            <a:r>
              <a:rPr lang="en-US" altLang="en-US" sz="2800"/>
              <a:t>Three elements are essential for effective hand washing.</a:t>
            </a:r>
            <a:br>
              <a:rPr lang="en-US" altLang="en-US" sz="2800"/>
            </a:br>
            <a:endParaRPr lang="en-US" altLang="en-US" sz="2800"/>
          </a:p>
        </p:txBody>
      </p:sp>
      <p:sp>
        <p:nvSpPr>
          <p:cNvPr id="3" name="Content Placeholder 2">
            <a:extLst>
              <a:ext uri="{FF2B5EF4-FFF2-40B4-BE49-F238E27FC236}">
                <a16:creationId xmlns:a16="http://schemas.microsoft.com/office/drawing/2014/main" id="{6A19AB35-E93D-428E-84A5-EBAEE7734934}"/>
              </a:ext>
            </a:extLst>
          </p:cNvPr>
          <p:cNvSpPr>
            <a:spLocks noGrp="1"/>
          </p:cNvSpPr>
          <p:nvPr>
            <p:ph sz="quarter" idx="1"/>
          </p:nvPr>
        </p:nvSpPr>
        <p:spPr>
          <a:xfrm>
            <a:off x="1981200" y="1600201"/>
            <a:ext cx="8382000" cy="4873625"/>
          </a:xfrm>
        </p:spPr>
        <p:txBody>
          <a:bodyPr/>
          <a:lstStyle/>
          <a:p>
            <a:pPr marL="0" indent="0">
              <a:lnSpc>
                <a:spcPct val="80000"/>
              </a:lnSpc>
              <a:buNone/>
              <a:defRPr/>
            </a:pPr>
            <a:r>
              <a:rPr lang="en-US" altLang="x-none" dirty="0"/>
              <a:t>Soap Running water/ABHR</a:t>
            </a:r>
          </a:p>
          <a:p>
            <a:pPr marL="0" indent="0">
              <a:lnSpc>
                <a:spcPct val="80000"/>
              </a:lnSpc>
              <a:buNone/>
              <a:defRPr/>
            </a:pPr>
            <a:endParaRPr lang="en-US" altLang="x-none" dirty="0"/>
          </a:p>
          <a:p>
            <a:pPr marL="0" indent="0">
              <a:lnSpc>
                <a:spcPct val="80000"/>
              </a:lnSpc>
              <a:buNone/>
              <a:defRPr/>
            </a:pPr>
            <a:endParaRPr lang="en-US" altLang="x-none" dirty="0"/>
          </a:p>
          <a:p>
            <a:pPr marL="514350" indent="-514350">
              <a:lnSpc>
                <a:spcPct val="80000"/>
              </a:lnSpc>
              <a:buFont typeface="+mj-lt"/>
              <a:buAutoNum type="romanUcPeriod"/>
              <a:defRPr/>
            </a:pPr>
            <a:r>
              <a:rPr lang="en-US" altLang="x-none" dirty="0"/>
              <a:t>Friction </a:t>
            </a:r>
          </a:p>
          <a:p>
            <a:pPr marL="514350" indent="-514350">
              <a:buFont typeface="+mj-lt"/>
              <a:buAutoNum type="romanUcPeriod"/>
              <a:defRPr/>
            </a:pPr>
            <a:r>
              <a:rPr lang="en-GB" dirty="0"/>
              <a:t>Timing (</a:t>
            </a:r>
            <a:r>
              <a:rPr lang="en-US" dirty="0">
                <a:latin typeface="+mj-lt"/>
              </a:rPr>
              <a:t>hand washing 40–60 sec. &amp; ABHR-15–30 sec)</a:t>
            </a:r>
          </a:p>
          <a:p>
            <a:pPr marL="514350" indent="-514350">
              <a:buFont typeface="+mj-lt"/>
              <a:buAutoNum type="romanUcPeriod"/>
              <a:defRPr/>
            </a:pPr>
            <a:r>
              <a:rPr lang="en-US" dirty="0">
                <a:latin typeface="+mj-lt"/>
              </a:rPr>
              <a:t>Technique </a:t>
            </a:r>
          </a:p>
          <a:p>
            <a:pPr>
              <a:defRPr/>
            </a:pPr>
            <a:endParaRPr lang="en-US" dirty="0">
              <a:latin typeface="+mj-lt"/>
            </a:endParaRPr>
          </a:p>
          <a:p>
            <a:pPr>
              <a:defRPr/>
            </a:pPr>
            <a:endParaRPr lang="x-none" dirty="0"/>
          </a:p>
        </p:txBody>
      </p:sp>
      <p:graphicFrame>
        <p:nvGraphicFramePr>
          <p:cNvPr id="93188" name="Object 4">
            <a:extLst>
              <a:ext uri="{FF2B5EF4-FFF2-40B4-BE49-F238E27FC236}">
                <a16:creationId xmlns:a16="http://schemas.microsoft.com/office/drawing/2014/main" id="{72539D25-8CEC-4483-AB6B-652FEB1D849C}"/>
              </a:ext>
            </a:extLst>
          </p:cNvPr>
          <p:cNvGraphicFramePr>
            <a:graphicFrameLocks noChangeAspect="1"/>
          </p:cNvGraphicFramePr>
          <p:nvPr/>
        </p:nvGraphicFramePr>
        <p:xfrm>
          <a:off x="5211764" y="4267200"/>
          <a:ext cx="4237037" cy="2590800"/>
        </p:xfrm>
        <a:graphic>
          <a:graphicData uri="http://schemas.openxmlformats.org/presentationml/2006/ole">
            <mc:AlternateContent xmlns:mc="http://schemas.openxmlformats.org/markup-compatibility/2006">
              <mc:Choice xmlns:v="urn:schemas-microsoft-com:vml" Requires="v">
                <p:oleObj name="Photo Editor-foto" r:id="rId2" imgW="7104762" imgH="4219048" progId="">
                  <p:embed/>
                </p:oleObj>
              </mc:Choice>
              <mc:Fallback>
                <p:oleObj name="Photo Editor-foto" r:id="rId2" imgW="7104762" imgH="4219048" progId="">
                  <p:embed/>
                  <p:pic>
                    <p:nvPicPr>
                      <p:cNvPr id="93188" name="Object 4">
                        <a:extLst>
                          <a:ext uri="{FF2B5EF4-FFF2-40B4-BE49-F238E27FC236}">
                            <a16:creationId xmlns:a16="http://schemas.microsoft.com/office/drawing/2014/main" id="{72539D25-8CEC-4483-AB6B-652FEB1D8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764" y="4267200"/>
                        <a:ext cx="42370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ate Placeholder 11">
            <a:extLst>
              <a:ext uri="{FF2B5EF4-FFF2-40B4-BE49-F238E27FC236}">
                <a16:creationId xmlns:a16="http://schemas.microsoft.com/office/drawing/2014/main" id="{A7D8DA66-3DD5-45EC-A55E-E664E8DCAC6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fld id="{51E9A370-10C6-4457-947D-738432CE3E13}" type="datetime1">
              <a:rPr lang="en-US" altLang="en-US" sz="1800">
                <a:latin typeface="Calibri" panose="020F0502020204030204" pitchFamily="34" charset="0"/>
                <a:cs typeface="Arial" panose="020B0604020202020204" pitchFamily="34" charset="0"/>
              </a:rPr>
              <a:pPr>
                <a:spcBef>
                  <a:spcPct val="0"/>
                </a:spcBef>
                <a:buFontTx/>
                <a:buNone/>
              </a:pPr>
              <a:t>8/28/2024</a:t>
            </a:fld>
            <a:endParaRPr lang="en-US" altLang="en-US" sz="1800">
              <a:latin typeface="Calibri" panose="020F0502020204030204" pitchFamily="34" charset="0"/>
              <a:cs typeface="Arial" panose="020B0604020202020204" pitchFamily="34" charset="0"/>
            </a:endParaRPr>
          </a:p>
        </p:txBody>
      </p:sp>
      <p:sp>
        <p:nvSpPr>
          <p:cNvPr id="94211" name="Slide Number Placeholder 3">
            <a:extLst>
              <a:ext uri="{FF2B5EF4-FFF2-40B4-BE49-F238E27FC236}">
                <a16:creationId xmlns:a16="http://schemas.microsoft.com/office/drawing/2014/main" id="{D0ECB43C-77F6-43BC-B914-599474CC86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fld id="{115588C1-0468-450E-B707-039D0A65C64B}" type="slidenum">
              <a:rPr lang="en-US" altLang="en-US" sz="1200">
                <a:solidFill>
                  <a:srgbClr val="B5A788"/>
                </a:solidFill>
                <a:latin typeface="Verdana" panose="020B0604030504040204" pitchFamily="34" charset="0"/>
                <a:cs typeface="Arial" panose="020B0604020202020204" pitchFamily="34" charset="0"/>
              </a:rPr>
              <a:pPr>
                <a:spcBef>
                  <a:spcPct val="0"/>
                </a:spcBef>
                <a:buFontTx/>
                <a:buNone/>
              </a:pPr>
              <a:t>24</a:t>
            </a:fld>
            <a:endParaRPr lang="en-US" altLang="en-US" sz="1200">
              <a:solidFill>
                <a:srgbClr val="B5A788"/>
              </a:solidFill>
              <a:latin typeface="Verdana" panose="020B0604030504040204" pitchFamily="34" charset="0"/>
              <a:cs typeface="Arial" panose="020B0604020202020204" pitchFamily="34" charset="0"/>
            </a:endParaRPr>
          </a:p>
        </p:txBody>
      </p:sp>
      <p:sp>
        <p:nvSpPr>
          <p:cNvPr id="94212" name="Title 1">
            <a:extLst>
              <a:ext uri="{FF2B5EF4-FFF2-40B4-BE49-F238E27FC236}">
                <a16:creationId xmlns:a16="http://schemas.microsoft.com/office/drawing/2014/main" id="{A1FC49F0-1D53-405C-BF90-DB8ED8EEEE3B}"/>
              </a:ext>
            </a:extLst>
          </p:cNvPr>
          <p:cNvSpPr>
            <a:spLocks noGrp="1"/>
          </p:cNvSpPr>
          <p:nvPr>
            <p:ph type="title" idx="4294967295"/>
          </p:nvPr>
        </p:nvSpPr>
        <p:spPr>
          <a:xfrm>
            <a:off x="1981200" y="304800"/>
            <a:ext cx="8686800" cy="762000"/>
          </a:xfrm>
        </p:spPr>
        <p:txBody>
          <a:bodyPr/>
          <a:lstStyle/>
          <a:p>
            <a:pPr eaLnBrk="1" hangingPunct="1">
              <a:defRPr/>
            </a:pPr>
            <a:r>
              <a:rPr lang="en-US" altLang="en-US" sz="3200" dirty="0">
                <a:cs typeface="Tahoma" panose="020B0604030504040204" pitchFamily="34" charset="0"/>
              </a:rPr>
              <a:t>Steps In Hand Washing</a:t>
            </a:r>
            <a:endParaRPr lang="en-GB" altLang="en-US" sz="3200" dirty="0">
              <a:highlight>
                <a:srgbClr val="FFFF00"/>
              </a:highlight>
            </a:endParaRPr>
          </a:p>
        </p:txBody>
      </p:sp>
      <p:sp>
        <p:nvSpPr>
          <p:cNvPr id="100356" name="Content Placeholder 2">
            <a:extLst>
              <a:ext uri="{FF2B5EF4-FFF2-40B4-BE49-F238E27FC236}">
                <a16:creationId xmlns:a16="http://schemas.microsoft.com/office/drawing/2014/main" id="{90ECBF22-0840-48A1-A5F1-E966E5BF6EA8}"/>
              </a:ext>
            </a:extLst>
          </p:cNvPr>
          <p:cNvSpPr>
            <a:spLocks noGrp="1"/>
          </p:cNvSpPr>
          <p:nvPr>
            <p:ph idx="4294967295"/>
          </p:nvPr>
        </p:nvSpPr>
        <p:spPr>
          <a:xfrm>
            <a:off x="2286000" y="1066800"/>
            <a:ext cx="8382000" cy="5791200"/>
          </a:xfrm>
        </p:spPr>
        <p:txBody>
          <a:bodyPr>
            <a:normAutofit/>
          </a:bodyPr>
          <a:lstStyle/>
          <a:p>
            <a:pPr marL="514350" indent="-514350">
              <a:buFont typeface="+mj-lt"/>
              <a:buAutoNum type="arabicPeriod"/>
              <a:defRPr/>
            </a:pPr>
            <a:r>
              <a:rPr lang="en-GB" dirty="0">
                <a:latin typeface="+mj-lt"/>
              </a:rPr>
              <a:t>Keep nails short (</a:t>
            </a:r>
            <a:r>
              <a:rPr lang="en-US" dirty="0">
                <a:latin typeface="+mj-lt"/>
              </a:rPr>
              <a:t>not more than ¼ inch) and </a:t>
            </a:r>
            <a:r>
              <a:rPr lang="en-GB" dirty="0">
                <a:latin typeface="+mj-lt"/>
              </a:rPr>
              <a:t>avoid artificial nails</a:t>
            </a:r>
          </a:p>
          <a:p>
            <a:pPr marL="514350" indent="-514350">
              <a:buFont typeface="+mj-lt"/>
              <a:buAutoNum type="arabicPeriod"/>
              <a:defRPr/>
            </a:pPr>
            <a:r>
              <a:rPr lang="en-GB" dirty="0">
                <a:latin typeface="+mj-lt"/>
              </a:rPr>
              <a:t>Remove jacket and roll sleeves back</a:t>
            </a:r>
          </a:p>
          <a:p>
            <a:pPr marL="514350" indent="-514350">
              <a:buFont typeface="+mj-lt"/>
              <a:buAutoNum type="arabicPeriod"/>
              <a:defRPr/>
            </a:pPr>
            <a:r>
              <a:rPr lang="en-GB" dirty="0">
                <a:latin typeface="+mj-lt"/>
              </a:rPr>
              <a:t>Remove watches &amp; rings</a:t>
            </a:r>
          </a:p>
          <a:p>
            <a:pPr marL="514350" indent="-514350">
              <a:buNone/>
              <a:defRPr/>
            </a:pPr>
            <a:endParaRPr lang="en-GB" dirty="0">
              <a:latin typeface="+mj-lt"/>
            </a:endParaRPr>
          </a:p>
          <a:p>
            <a:pPr marL="365760" indent="-283464">
              <a:buFont typeface="Wingdings" pitchFamily="2" charset="2"/>
              <a:buChar char="§"/>
              <a:defRPr/>
            </a:pPr>
            <a:endParaRPr lang="en-GB" dirty="0">
              <a:latin typeface="+mj-lt"/>
            </a:endParaRPr>
          </a:p>
          <a:p>
            <a:pPr marL="365760" indent="-283464">
              <a:buNone/>
              <a:defRPr/>
            </a:pPr>
            <a:endParaRPr lang="en-GB" dirty="0"/>
          </a:p>
          <a:p>
            <a:pPr marL="365760" indent="-283464">
              <a:buNone/>
              <a:defRPr/>
            </a:pPr>
            <a:endParaRPr lang="en-GB" dirty="0"/>
          </a:p>
        </p:txBody>
      </p:sp>
      <p:sp>
        <p:nvSpPr>
          <p:cNvPr id="94214" name="Slide Number Placeholder 3">
            <a:extLst>
              <a:ext uri="{FF2B5EF4-FFF2-40B4-BE49-F238E27FC236}">
                <a16:creationId xmlns:a16="http://schemas.microsoft.com/office/drawing/2014/main" id="{73ACCEA6-94BB-42B3-8CB4-165859D23855}"/>
              </a:ext>
            </a:extLst>
          </p:cNvPr>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lgn="r" eaLnBrk="1" hangingPunct="1">
              <a:spcBef>
                <a:spcPct val="0"/>
              </a:spcBef>
              <a:buFontTx/>
              <a:buNone/>
            </a:pPr>
            <a:fld id="{06E5FF41-98F4-43FD-BBAF-CC7B756232DB}" type="slidenum">
              <a:rPr lang="en-US" altLang="en-US" sz="1200">
                <a:latin typeface="Verdana" panose="020B0604030504040204" pitchFamily="34" charset="0"/>
                <a:cs typeface="Arial" panose="020B0604020202020204" pitchFamily="34" charset="0"/>
              </a:rPr>
              <a:pPr algn="r" eaLnBrk="1" hangingPunct="1">
                <a:spcBef>
                  <a:spcPct val="0"/>
                </a:spcBef>
                <a:buFontTx/>
                <a:buNone/>
              </a:pPr>
              <a:t>24</a:t>
            </a:fld>
            <a:endParaRPr lang="en-US" altLang="en-US" sz="1200">
              <a:latin typeface="Verdana" panose="020B0604030504040204" pitchFamily="34" charset="0"/>
              <a:cs typeface="Arial" panose="020B0604020202020204" pitchFamily="34" charset="0"/>
            </a:endParaRPr>
          </a:p>
        </p:txBody>
      </p:sp>
      <p:graphicFrame>
        <p:nvGraphicFramePr>
          <p:cNvPr id="94215" name="Object 4">
            <a:extLst>
              <a:ext uri="{FF2B5EF4-FFF2-40B4-BE49-F238E27FC236}">
                <a16:creationId xmlns:a16="http://schemas.microsoft.com/office/drawing/2014/main" id="{6B1E833A-EC1E-4BB9-AB97-03E65813BED5}"/>
              </a:ext>
            </a:extLst>
          </p:cNvPr>
          <p:cNvGraphicFramePr>
            <a:graphicFrameLocks noChangeAspect="1"/>
          </p:cNvGraphicFramePr>
          <p:nvPr/>
        </p:nvGraphicFramePr>
        <p:xfrm>
          <a:off x="5791200" y="3962400"/>
          <a:ext cx="4038600" cy="2514600"/>
        </p:xfrm>
        <a:graphic>
          <a:graphicData uri="http://schemas.openxmlformats.org/presentationml/2006/ole">
            <mc:AlternateContent xmlns:mc="http://schemas.openxmlformats.org/markup-compatibility/2006">
              <mc:Choice xmlns:v="urn:schemas-microsoft-com:vml" Requires="v">
                <p:oleObj name="Photo Editor-foto" r:id="rId2" imgW="7104762" imgH="4219048" progId="">
                  <p:embed/>
                </p:oleObj>
              </mc:Choice>
              <mc:Fallback>
                <p:oleObj name="Photo Editor-foto" r:id="rId2" imgW="7104762" imgH="4219048" progId="">
                  <p:embed/>
                  <p:pic>
                    <p:nvPicPr>
                      <p:cNvPr id="94215" name="Object 4">
                        <a:extLst>
                          <a:ext uri="{FF2B5EF4-FFF2-40B4-BE49-F238E27FC236}">
                            <a16:creationId xmlns:a16="http://schemas.microsoft.com/office/drawing/2014/main" id="{6B1E833A-EC1E-4BB9-AB97-03E65813B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62400"/>
                        <a:ext cx="4038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3" descr="C:\Documents and Settings\gyl9\My Documents\My Pictures\artifical-fingernail-supplies-2.jpg">
            <a:extLst>
              <a:ext uri="{FF2B5EF4-FFF2-40B4-BE49-F238E27FC236}">
                <a16:creationId xmlns:a16="http://schemas.microsoft.com/office/drawing/2014/main" id="{0D09D45F-4F60-415A-9136-E73EA4D5AF8C}"/>
              </a:ext>
            </a:extLst>
          </p:cNvPr>
          <p:cNvPicPr>
            <a:picLocks noChangeAspect="1" noChangeArrowheads="1"/>
          </p:cNvPicPr>
          <p:nvPr/>
        </p:nvPicPr>
        <p:blipFill>
          <a:blip r:embed="rId4"/>
          <a:srcRect/>
          <a:stretch>
            <a:fillRect/>
          </a:stretch>
        </p:blipFill>
        <p:spPr bwMode="auto">
          <a:xfrm>
            <a:off x="1981200" y="4038600"/>
            <a:ext cx="3505200" cy="2286000"/>
          </a:xfrm>
          <a:prstGeom prst="rect">
            <a:avLst/>
          </a:prstGeom>
          <a:noFill/>
          <a:ln w="12700">
            <a:solidFill>
              <a:schemeClr val="tx1">
                <a:lumMod val="75000"/>
              </a:schemeClr>
            </a:solidFill>
          </a:ln>
        </p:spPr>
      </p:pic>
      <p:cxnSp>
        <p:nvCxnSpPr>
          <p:cNvPr id="10" name="Straight Connector 9">
            <a:extLst>
              <a:ext uri="{FF2B5EF4-FFF2-40B4-BE49-F238E27FC236}">
                <a16:creationId xmlns:a16="http://schemas.microsoft.com/office/drawing/2014/main" id="{6D5131AF-8BD7-4ECA-8415-F80016EB32AA}"/>
              </a:ext>
            </a:extLst>
          </p:cNvPr>
          <p:cNvCxnSpPr/>
          <p:nvPr/>
        </p:nvCxnSpPr>
        <p:spPr>
          <a:xfrm>
            <a:off x="2057400" y="4191000"/>
            <a:ext cx="327660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6F8A4B-D42D-4C19-AB47-8C3CF339E504}"/>
              </a:ext>
            </a:extLst>
          </p:cNvPr>
          <p:cNvCxnSpPr/>
          <p:nvPr/>
        </p:nvCxnSpPr>
        <p:spPr>
          <a:xfrm flipV="1">
            <a:off x="1981200" y="4191000"/>
            <a:ext cx="335280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7DB302E-AD81-4787-B268-AD0764A48348}"/>
              </a:ext>
            </a:extLst>
          </p:cNvPr>
          <p:cNvCxnSpPr/>
          <p:nvPr/>
        </p:nvCxnSpPr>
        <p:spPr>
          <a:xfrm>
            <a:off x="5638800" y="4038600"/>
            <a:ext cx="403860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2ABD70-B4E2-454D-A4C4-BD42176C6F8E}"/>
              </a:ext>
            </a:extLst>
          </p:cNvPr>
          <p:cNvCxnSpPr/>
          <p:nvPr/>
        </p:nvCxnSpPr>
        <p:spPr>
          <a:xfrm flipV="1">
            <a:off x="5715000" y="3962400"/>
            <a:ext cx="3352800" cy="2590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B501E509-C313-4F54-8650-BADAA6FE6818}"/>
              </a:ext>
            </a:extLst>
          </p:cNvPr>
          <p:cNvSpPr>
            <a:spLocks noGrp="1"/>
          </p:cNvSpPr>
          <p:nvPr>
            <p:ph type="title"/>
          </p:nvPr>
        </p:nvSpPr>
        <p:spPr>
          <a:xfrm>
            <a:off x="1981200" y="274638"/>
            <a:ext cx="7467600" cy="792162"/>
          </a:xfrm>
        </p:spPr>
        <p:txBody>
          <a:bodyPr/>
          <a:lstStyle/>
          <a:p>
            <a:pPr eaLnBrk="1" hangingPunct="1"/>
            <a:r>
              <a:rPr lang="en-US" altLang="en-US" sz="3200">
                <a:cs typeface="Tahoma" panose="020B0604030504040204" pitchFamily="34" charset="0"/>
              </a:rPr>
              <a:t>Cont. Steps In Hand Washing</a:t>
            </a:r>
          </a:p>
        </p:txBody>
      </p:sp>
      <p:sp>
        <p:nvSpPr>
          <p:cNvPr id="22531" name="Content Placeholder 2">
            <a:extLst>
              <a:ext uri="{FF2B5EF4-FFF2-40B4-BE49-F238E27FC236}">
                <a16:creationId xmlns:a16="http://schemas.microsoft.com/office/drawing/2014/main" id="{5EACF0DB-03A1-4F6A-A937-25A5D7C32EA2}"/>
              </a:ext>
            </a:extLst>
          </p:cNvPr>
          <p:cNvSpPr>
            <a:spLocks noGrp="1"/>
          </p:cNvSpPr>
          <p:nvPr>
            <p:ph idx="1"/>
          </p:nvPr>
        </p:nvSpPr>
        <p:spPr>
          <a:xfrm>
            <a:off x="1981201" y="1600201"/>
            <a:ext cx="8543925" cy="4525963"/>
          </a:xfrm>
        </p:spPr>
        <p:txBody>
          <a:bodyPr>
            <a:normAutofit/>
          </a:bodyPr>
          <a:lstStyle/>
          <a:p>
            <a:pPr marL="514350" indent="-514350">
              <a:lnSpc>
                <a:spcPct val="90000"/>
              </a:lnSpc>
              <a:spcBef>
                <a:spcPct val="25000"/>
              </a:spcBef>
              <a:spcAft>
                <a:spcPct val="15000"/>
              </a:spcAft>
              <a:buClr>
                <a:schemeClr val="accent5">
                  <a:lumMod val="50000"/>
                </a:schemeClr>
              </a:buClr>
              <a:buFont typeface="+mj-lt"/>
              <a:buAutoNum type="arabicPeriod" startAt="4"/>
              <a:defRPr/>
            </a:pPr>
            <a:endParaRPr lang="en-US" sz="2800" dirty="0">
              <a:latin typeface="Tahoma" pitchFamily="34" charset="0"/>
              <a:cs typeface="Tahoma" pitchFamily="34" charset="0"/>
            </a:endParaRPr>
          </a:p>
          <a:p>
            <a:pPr marL="514350" indent="-514350">
              <a:lnSpc>
                <a:spcPct val="90000"/>
              </a:lnSpc>
              <a:spcBef>
                <a:spcPct val="25000"/>
              </a:spcBef>
              <a:spcAft>
                <a:spcPct val="15000"/>
              </a:spcAft>
              <a:buClr>
                <a:schemeClr val="accent5">
                  <a:lumMod val="50000"/>
                </a:schemeClr>
              </a:buClr>
              <a:buFont typeface="+mj-lt"/>
              <a:buAutoNum type="arabicPeriod" startAt="4"/>
              <a:defRPr/>
            </a:pPr>
            <a:endParaRPr lang="en-US" sz="2800" dirty="0">
              <a:latin typeface="Tahoma" pitchFamily="34" charset="0"/>
              <a:cs typeface="Tahoma" pitchFamily="34" charset="0"/>
            </a:endParaRPr>
          </a:p>
          <a:p>
            <a:pPr marL="514350" indent="-514350">
              <a:lnSpc>
                <a:spcPct val="90000"/>
              </a:lnSpc>
              <a:spcBef>
                <a:spcPct val="25000"/>
              </a:spcBef>
              <a:spcAft>
                <a:spcPct val="15000"/>
              </a:spcAft>
              <a:buClr>
                <a:schemeClr val="accent5">
                  <a:lumMod val="50000"/>
                </a:schemeClr>
              </a:buClr>
              <a:buFont typeface="+mj-lt"/>
              <a:buAutoNum type="arabicPeriod" startAt="4"/>
              <a:defRPr/>
            </a:pPr>
            <a:r>
              <a:rPr lang="en-US" sz="2800" dirty="0">
                <a:cs typeface="Tahoma" pitchFamily="34" charset="0"/>
              </a:rPr>
              <a:t>Use running water to wet hands</a:t>
            </a:r>
          </a:p>
          <a:p>
            <a:pPr marL="514350" indent="-514350">
              <a:lnSpc>
                <a:spcPct val="90000"/>
              </a:lnSpc>
              <a:spcBef>
                <a:spcPct val="25000"/>
              </a:spcBef>
              <a:spcAft>
                <a:spcPct val="15000"/>
              </a:spcAft>
              <a:buClr>
                <a:schemeClr val="accent5">
                  <a:lumMod val="50000"/>
                </a:schemeClr>
              </a:buClr>
              <a:buFont typeface="+mj-lt"/>
              <a:buAutoNum type="arabicPeriod" startAt="4"/>
              <a:defRPr/>
            </a:pPr>
            <a:r>
              <a:rPr lang="en-US" sz="2800" dirty="0">
                <a:cs typeface="Tahoma" pitchFamily="34" charset="0"/>
              </a:rPr>
              <a:t>Use soap</a:t>
            </a:r>
          </a:p>
          <a:p>
            <a:pPr marL="514350" indent="-514350">
              <a:lnSpc>
                <a:spcPct val="90000"/>
              </a:lnSpc>
              <a:spcBef>
                <a:spcPct val="25000"/>
              </a:spcBef>
              <a:spcAft>
                <a:spcPct val="15000"/>
              </a:spcAft>
              <a:buClr>
                <a:schemeClr val="accent5">
                  <a:lumMod val="50000"/>
                </a:schemeClr>
              </a:buClr>
              <a:buFont typeface="+mj-lt"/>
              <a:buAutoNum type="arabicPeriod" startAt="4"/>
              <a:defRPr/>
            </a:pPr>
            <a:r>
              <a:rPr lang="en-US" sz="2800" dirty="0">
                <a:cs typeface="Tahoma" pitchFamily="34" charset="0"/>
              </a:rPr>
              <a:t>Use friction, remove debris.</a:t>
            </a:r>
          </a:p>
          <a:p>
            <a:pPr marL="514350" indent="-514350">
              <a:lnSpc>
                <a:spcPct val="90000"/>
              </a:lnSpc>
              <a:spcBef>
                <a:spcPct val="25000"/>
              </a:spcBef>
              <a:spcAft>
                <a:spcPct val="15000"/>
              </a:spcAft>
              <a:buClr>
                <a:schemeClr val="accent5">
                  <a:lumMod val="50000"/>
                </a:schemeClr>
              </a:buClr>
              <a:buFont typeface="+mj-lt"/>
              <a:buAutoNum type="arabicPeriod" startAt="4"/>
              <a:defRPr/>
            </a:pPr>
            <a:r>
              <a:rPr lang="en-US" sz="2800" dirty="0">
                <a:cs typeface="Tahoma" pitchFamily="34" charset="0"/>
              </a:rPr>
              <a:t>Use clean single use towels for hand drying (disposable paper towel )</a:t>
            </a:r>
          </a:p>
          <a:p>
            <a:pPr marL="514350" indent="-514350">
              <a:buClr>
                <a:schemeClr val="accent5">
                  <a:lumMod val="50000"/>
                </a:schemeClr>
              </a:buClr>
              <a:buFont typeface="+mj-lt"/>
              <a:buAutoNum type="arabicPeriod" startAt="4"/>
              <a:defRPr/>
            </a:pPr>
            <a:endParaRPr lang="en-US" sz="2800" dirty="0"/>
          </a:p>
        </p:txBody>
      </p:sp>
      <p:sp>
        <p:nvSpPr>
          <p:cNvPr id="95236" name="Date Placeholder 5">
            <a:extLst>
              <a:ext uri="{FF2B5EF4-FFF2-40B4-BE49-F238E27FC236}">
                <a16:creationId xmlns:a16="http://schemas.microsoft.com/office/drawing/2014/main" id="{DC72AFC3-AE40-4994-9997-12CF4A43047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endParaRPr lang="en-US" altLang="en-US" sz="1800">
              <a:latin typeface="Calibri" panose="020F0502020204030204" pitchFamily="34" charset="0"/>
              <a:cs typeface="Arial" panose="020B0604020202020204" pitchFamily="34" charset="0"/>
            </a:endParaRPr>
          </a:p>
        </p:txBody>
      </p:sp>
      <p:sp>
        <p:nvSpPr>
          <p:cNvPr id="95237" name="Slide Number Placeholder 1">
            <a:extLst>
              <a:ext uri="{FF2B5EF4-FFF2-40B4-BE49-F238E27FC236}">
                <a16:creationId xmlns:a16="http://schemas.microsoft.com/office/drawing/2014/main" id="{564D7A19-BF65-4657-99AE-1E13FB217C65}"/>
              </a:ext>
            </a:extLst>
          </p:cNvPr>
          <p:cNvSpPr>
            <a:spLocks noGrp="1" noChangeArrowheads="1"/>
          </p:cNvSpPr>
          <p:nvPr>
            <p:ph type="sldNum" sz="quarter" idx="12"/>
          </p:nvPr>
        </p:nvSpPr>
        <p:spPr bwMode="auto">
          <a:xfrm>
            <a:off x="9653588"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fld id="{93775A4A-3D4A-4C34-89FA-394CB8C20E4B}" type="slidenum">
              <a:rPr lang="en-US" altLang="en-US" sz="1200">
                <a:solidFill>
                  <a:srgbClr val="B5A788"/>
                </a:solidFill>
                <a:latin typeface="Arial" panose="020B0604020202020204" pitchFamily="34" charset="0"/>
                <a:cs typeface="Arial" panose="020B0604020202020204" pitchFamily="34" charset="0"/>
              </a:rPr>
              <a:pPr>
                <a:spcBef>
                  <a:spcPct val="0"/>
                </a:spcBef>
                <a:buFontTx/>
                <a:buNone/>
              </a:pPr>
              <a:t>25</a:t>
            </a:fld>
            <a:endParaRPr lang="en-US" altLang="en-US" sz="1200">
              <a:solidFill>
                <a:srgbClr val="B5A788"/>
              </a:solidFill>
              <a:latin typeface="Arial" panose="020B0604020202020204" pitchFamily="34" charset="0"/>
              <a:cs typeface="Arial" panose="020B0604020202020204" pitchFamily="34" charset="0"/>
            </a:endParaRPr>
          </a:p>
        </p:txBody>
      </p:sp>
      <p:pic>
        <p:nvPicPr>
          <p:cNvPr id="95238" name="Picture 2">
            <a:extLst>
              <a:ext uri="{FF2B5EF4-FFF2-40B4-BE49-F238E27FC236}">
                <a16:creationId xmlns:a16="http://schemas.microsoft.com/office/drawing/2014/main" id="{6BA5B844-D80B-4E29-9FD7-A542AE367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650" y="990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785C722-6CD0-468F-A4F5-90C66D2D52BC}"/>
              </a:ext>
            </a:extLst>
          </p:cNvPr>
          <p:cNvSpPr>
            <a:spLocks noGrp="1"/>
          </p:cNvSpPr>
          <p:nvPr>
            <p:ph type="title"/>
          </p:nvPr>
        </p:nvSpPr>
        <p:spPr>
          <a:xfrm>
            <a:off x="1981200" y="274638"/>
            <a:ext cx="6400800" cy="1143000"/>
          </a:xfrm>
        </p:spPr>
        <p:txBody>
          <a:bodyPr/>
          <a:lstStyle/>
          <a:p>
            <a:pPr eaLnBrk="1" hangingPunct="1"/>
            <a:r>
              <a:rPr lang="en-US" altLang="en-US" sz="2400"/>
              <a:t>TIMING</a:t>
            </a:r>
            <a:r>
              <a:rPr lang="en-US" altLang="en-US" sz="2800">
                <a:cs typeface="Tahoma" panose="020B0604030504040204" pitchFamily="34" charset="0"/>
              </a:rPr>
              <a:t> (the standard acceptable length of time for hand washing</a:t>
            </a:r>
            <a:endParaRPr lang="en-US" altLang="en-US" sz="2800"/>
          </a:p>
        </p:txBody>
      </p:sp>
      <p:sp>
        <p:nvSpPr>
          <p:cNvPr id="20484" name="Rectangle 3">
            <a:extLst>
              <a:ext uri="{FF2B5EF4-FFF2-40B4-BE49-F238E27FC236}">
                <a16:creationId xmlns:a16="http://schemas.microsoft.com/office/drawing/2014/main" id="{0373DF88-A218-41A0-8838-1E708D2463BF}"/>
              </a:ext>
            </a:extLst>
          </p:cNvPr>
          <p:cNvSpPr>
            <a:spLocks noGrp="1" noChangeArrowheads="1"/>
          </p:cNvSpPr>
          <p:nvPr>
            <p:ph idx="1"/>
          </p:nvPr>
        </p:nvSpPr>
        <p:spPr>
          <a:xfrm>
            <a:off x="2438400" y="2057400"/>
            <a:ext cx="7727950" cy="4800600"/>
          </a:xfrm>
        </p:spPr>
        <p:txBody>
          <a:bodyPr>
            <a:normAutofit/>
          </a:bodyPr>
          <a:lstStyle/>
          <a:p>
            <a:pPr marL="365760" indent="-283464">
              <a:buFont typeface="Wingdings 2"/>
              <a:buChar char=""/>
              <a:defRPr/>
            </a:pPr>
            <a:r>
              <a:rPr lang="en-US" dirty="0">
                <a:latin typeface="+mj-lt"/>
              </a:rPr>
              <a:t>Hand washing(40–60 sec): wet hands and apply soap; rub all surfaces; rinse hands and dry thoroughly with a single use towel. </a:t>
            </a:r>
          </a:p>
          <a:p>
            <a:pPr marL="365760" indent="-283464">
              <a:buNone/>
              <a:defRPr/>
            </a:pPr>
            <a:endParaRPr lang="en-US" dirty="0">
              <a:latin typeface="+mj-lt"/>
            </a:endParaRPr>
          </a:p>
          <a:p>
            <a:pPr marL="365760" indent="-283464">
              <a:buFont typeface="Wingdings 2"/>
              <a:buChar char=""/>
              <a:defRPr/>
            </a:pPr>
            <a:r>
              <a:rPr lang="en-US" dirty="0">
                <a:latin typeface="+mj-lt"/>
              </a:rPr>
              <a:t>Hand rubbing (15–30 sec): apply enough product to cover all areas of the hands; rub hands until dry. </a:t>
            </a:r>
          </a:p>
          <a:p>
            <a:pPr marL="1298448" lvl="4" indent="-182880">
              <a:buClr>
                <a:schemeClr val="accent4"/>
              </a:buClr>
              <a:buNone/>
              <a:defRPr/>
            </a:pPr>
            <a:endParaRPr lang="en-US" sz="3200" dirty="0">
              <a:latin typeface="+mj-lt"/>
            </a:endParaRPr>
          </a:p>
          <a:p>
            <a:pPr marL="365760" indent="-283464">
              <a:buFont typeface="Wingdings 2"/>
              <a:buChar char=""/>
              <a:defRPr/>
            </a:pPr>
            <a:endParaRPr lang="en-US" dirty="0"/>
          </a:p>
          <a:p>
            <a:pPr marL="365760" indent="-283464">
              <a:buFont typeface="Wingdings 2"/>
              <a:buChar char=""/>
              <a:defRPr/>
            </a:pPr>
            <a:endParaRPr lang="en-US" dirty="0"/>
          </a:p>
          <a:p>
            <a:pPr marL="365760" indent="-283464">
              <a:buFont typeface="Wingdings 2"/>
              <a:buChar char=""/>
              <a:defRPr/>
            </a:pPr>
            <a:endParaRPr lang="en-US" dirty="0"/>
          </a:p>
        </p:txBody>
      </p:sp>
      <p:sp>
        <p:nvSpPr>
          <p:cNvPr id="96260" name="Date Placeholder 4">
            <a:extLst>
              <a:ext uri="{FF2B5EF4-FFF2-40B4-BE49-F238E27FC236}">
                <a16:creationId xmlns:a16="http://schemas.microsoft.com/office/drawing/2014/main" id="{1C4CC4AC-B3A7-4513-A2DB-C23D52A905D6}"/>
              </a:ext>
            </a:extLst>
          </p:cNvPr>
          <p:cNvSpPr>
            <a:spLocks noGrp="1" noChangeArrowheads="1"/>
          </p:cNvSpPr>
          <p:nvPr>
            <p:ph type="dt" sz="quarter" idx="10"/>
          </p:nvPr>
        </p:nvSpPr>
        <p:spPr bwMode="auto">
          <a:xfrm rot="5400000">
            <a:off x="9113045" y="1081882"/>
            <a:ext cx="201136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endParaRPr lang="en-US" altLang="en-US" sz="1800">
              <a:latin typeface="Calibri" panose="020F0502020204030204" pitchFamily="34" charset="0"/>
              <a:cs typeface="Arial" panose="020B0604020202020204" pitchFamily="34" charset="0"/>
            </a:endParaRPr>
          </a:p>
        </p:txBody>
      </p:sp>
      <p:sp>
        <p:nvSpPr>
          <p:cNvPr id="96261" name="Slide Number Placeholder 6">
            <a:extLst>
              <a:ext uri="{FF2B5EF4-FFF2-40B4-BE49-F238E27FC236}">
                <a16:creationId xmlns:a16="http://schemas.microsoft.com/office/drawing/2014/main" id="{7BE0E8BB-F40C-40ED-B218-47CBDBB6CF9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fld id="{31B2536E-26FC-48D0-9E58-01583E5A2074}" type="slidenum">
              <a:rPr lang="en-US" altLang="en-US" sz="1200">
                <a:solidFill>
                  <a:srgbClr val="B5A788"/>
                </a:solidFill>
                <a:latin typeface="Verdana" panose="020B0604030504040204" pitchFamily="34" charset="0"/>
                <a:cs typeface="Arial" panose="020B0604020202020204" pitchFamily="34" charset="0"/>
              </a:rPr>
              <a:pPr>
                <a:spcBef>
                  <a:spcPct val="0"/>
                </a:spcBef>
                <a:buFontTx/>
                <a:buNone/>
              </a:pPr>
              <a:t>26</a:t>
            </a:fld>
            <a:endParaRPr lang="en-US" altLang="en-US" sz="1200">
              <a:solidFill>
                <a:srgbClr val="B5A788"/>
              </a:solidFill>
              <a:latin typeface="Verdana" panose="020B0604030504040204" pitchFamily="34" charset="0"/>
              <a:cs typeface="Arial" panose="020B0604020202020204" pitchFamily="34" charset="0"/>
            </a:endParaRPr>
          </a:p>
        </p:txBody>
      </p:sp>
      <p:pic>
        <p:nvPicPr>
          <p:cNvPr id="96262" name="Picture 2">
            <a:extLst>
              <a:ext uri="{FF2B5EF4-FFF2-40B4-BE49-F238E27FC236}">
                <a16:creationId xmlns:a16="http://schemas.microsoft.com/office/drawing/2014/main" id="{71BB28E5-327A-4AD7-80FD-9582859EE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5456239"/>
            <a:ext cx="19050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ate Placeholder 4">
            <a:extLst>
              <a:ext uri="{FF2B5EF4-FFF2-40B4-BE49-F238E27FC236}">
                <a16:creationId xmlns:a16="http://schemas.microsoft.com/office/drawing/2014/main" id="{708B5996-C43D-4AB2-ABB5-DBFF8C4CA5E3}"/>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fld id="{A6BFB695-04EC-4906-92EC-3DEC3AA06DBF}" type="datetime1">
              <a:rPr lang="en-US" altLang="en-US" sz="1800">
                <a:latin typeface="Calibri" panose="020F0502020204030204" pitchFamily="34" charset="0"/>
                <a:cs typeface="Arial" panose="020B0604020202020204" pitchFamily="34" charset="0"/>
              </a:rPr>
              <a:pPr>
                <a:spcBef>
                  <a:spcPct val="0"/>
                </a:spcBef>
                <a:buFontTx/>
                <a:buNone/>
              </a:pPr>
              <a:t>8/28/2024</a:t>
            </a:fld>
            <a:endParaRPr lang="en-US" altLang="en-US" sz="1800">
              <a:latin typeface="Calibri" panose="020F0502020204030204" pitchFamily="34" charset="0"/>
              <a:cs typeface="Arial" panose="020B0604020202020204" pitchFamily="34" charset="0"/>
            </a:endParaRPr>
          </a:p>
        </p:txBody>
      </p:sp>
      <p:sp>
        <p:nvSpPr>
          <p:cNvPr id="98307" name="Slide Number Placeholder 3">
            <a:extLst>
              <a:ext uri="{FF2B5EF4-FFF2-40B4-BE49-F238E27FC236}">
                <a16:creationId xmlns:a16="http://schemas.microsoft.com/office/drawing/2014/main" id="{D2AB53D8-5E03-418E-BDD1-7A11BB8BCA4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fld id="{AFE18D5F-3E3E-495C-86C3-C3ACD54ADECF}" type="slidenum">
              <a:rPr lang="en-US" altLang="en-US" sz="1200">
                <a:solidFill>
                  <a:srgbClr val="B5A788"/>
                </a:solidFill>
                <a:latin typeface="Verdana" panose="020B0604030504040204" pitchFamily="34" charset="0"/>
                <a:cs typeface="Arial" panose="020B0604020202020204" pitchFamily="34" charset="0"/>
              </a:rPr>
              <a:pPr>
                <a:spcBef>
                  <a:spcPct val="0"/>
                </a:spcBef>
                <a:buFontTx/>
                <a:buNone/>
              </a:pPr>
              <a:t>27</a:t>
            </a:fld>
            <a:endParaRPr lang="en-US" altLang="en-US" sz="1200">
              <a:solidFill>
                <a:srgbClr val="B5A788"/>
              </a:solidFill>
              <a:latin typeface="Verdana" panose="020B0604030504040204" pitchFamily="34" charset="0"/>
              <a:cs typeface="Arial" panose="020B0604020202020204" pitchFamily="34" charset="0"/>
            </a:endParaRPr>
          </a:p>
        </p:txBody>
      </p:sp>
      <p:pic>
        <p:nvPicPr>
          <p:cNvPr id="98308" name="Picture 3" descr="C:\Clip Art Flo\handwashing.jpg">
            <a:extLst>
              <a:ext uri="{FF2B5EF4-FFF2-40B4-BE49-F238E27FC236}">
                <a16:creationId xmlns:a16="http://schemas.microsoft.com/office/drawing/2014/main" id="{7C7BB35D-F8F2-4826-A192-FDC7578ED57C}"/>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24000" y="404813"/>
            <a:ext cx="9144000" cy="6532562"/>
          </a:xfrm>
          <a:noFill/>
        </p:spPr>
      </p:pic>
      <p:sp>
        <p:nvSpPr>
          <p:cNvPr id="98309" name="Slide Number Placeholder 3">
            <a:extLst>
              <a:ext uri="{FF2B5EF4-FFF2-40B4-BE49-F238E27FC236}">
                <a16:creationId xmlns:a16="http://schemas.microsoft.com/office/drawing/2014/main" id="{7963CA0A-D74D-4740-8165-45705C48AD08}"/>
              </a:ext>
            </a:extLst>
          </p:cNvPr>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lgn="r" eaLnBrk="1" hangingPunct="1">
              <a:spcBef>
                <a:spcPct val="0"/>
              </a:spcBef>
              <a:buFontTx/>
              <a:buNone/>
            </a:pPr>
            <a:fld id="{2B608F2E-0D05-489A-ABD3-CD878B7A9EE2}" type="slidenum">
              <a:rPr lang="en-US" altLang="en-US" sz="1200">
                <a:latin typeface="Verdana" panose="020B0604030504040204" pitchFamily="34" charset="0"/>
                <a:cs typeface="Arial" panose="020B0604020202020204" pitchFamily="34" charset="0"/>
              </a:rPr>
              <a:pPr algn="r" eaLnBrk="1" hangingPunct="1">
                <a:spcBef>
                  <a:spcPct val="0"/>
                </a:spcBef>
                <a:buFontTx/>
                <a:buNone/>
              </a:pPr>
              <a:t>27</a:t>
            </a:fld>
            <a:endParaRPr lang="en-US" altLang="en-US" sz="1200">
              <a:latin typeface="Verdana" panose="020B0604030504040204" pitchFamily="34" charset="0"/>
              <a:cs typeface="Arial" panose="020B0604020202020204" pitchFamily="34" charset="0"/>
            </a:endParaRPr>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AC494D78-790E-4B6E-AACF-844AA94C2942}"/>
              </a:ext>
            </a:extLst>
          </p:cNvPr>
          <p:cNvSpPr>
            <a:spLocks noGrp="1"/>
          </p:cNvSpPr>
          <p:nvPr>
            <p:ph type="title"/>
          </p:nvPr>
        </p:nvSpPr>
        <p:spPr>
          <a:xfrm>
            <a:off x="2098675" y="1"/>
            <a:ext cx="8001000" cy="669925"/>
          </a:xfrm>
        </p:spPr>
        <p:txBody>
          <a:bodyPr/>
          <a:lstStyle/>
          <a:p>
            <a:pPr eaLnBrk="1" hangingPunct="1"/>
            <a:r>
              <a:rPr lang="en-US" altLang="en-US" sz="3200"/>
              <a:t>Types of hand washing taps.</a:t>
            </a:r>
            <a:r>
              <a:rPr lang="en-US" altLang="en-US"/>
              <a:t> </a:t>
            </a:r>
          </a:p>
        </p:txBody>
      </p:sp>
      <p:sp>
        <p:nvSpPr>
          <p:cNvPr id="99331" name="Rectangle 3">
            <a:extLst>
              <a:ext uri="{FF2B5EF4-FFF2-40B4-BE49-F238E27FC236}">
                <a16:creationId xmlns:a16="http://schemas.microsoft.com/office/drawing/2014/main" id="{0A1ED054-B86D-42F1-87B2-A02DF211464F}"/>
              </a:ext>
            </a:extLst>
          </p:cNvPr>
          <p:cNvSpPr>
            <a:spLocks noGrp="1"/>
          </p:cNvSpPr>
          <p:nvPr>
            <p:ph idx="1"/>
          </p:nvPr>
        </p:nvSpPr>
        <p:spPr>
          <a:xfrm>
            <a:off x="1635125" y="806451"/>
            <a:ext cx="8921750" cy="5915025"/>
          </a:xfrm>
        </p:spPr>
        <p:txBody>
          <a:bodyPr/>
          <a:lstStyle/>
          <a:p>
            <a:pPr eaLnBrk="1" hangingPunct="1">
              <a:buFont typeface="Wingdings" panose="05000000000000000000" pitchFamily="2" charset="2"/>
              <a:buChar char="§"/>
            </a:pPr>
            <a:r>
              <a:rPr lang="en-US" altLang="en-US" sz="2400"/>
              <a:t>Elbow operated</a:t>
            </a:r>
          </a:p>
          <a:p>
            <a:pPr eaLnBrk="1" hangingPunct="1">
              <a:buFont typeface="Wingdings" panose="05000000000000000000" pitchFamily="2" charset="2"/>
              <a:buChar char="§"/>
            </a:pPr>
            <a:r>
              <a:rPr lang="en-US" altLang="en-US" sz="2400"/>
              <a:t>Foot operated </a:t>
            </a:r>
          </a:p>
          <a:p>
            <a:pPr eaLnBrk="1" hangingPunct="1">
              <a:buFont typeface="Wingdings" panose="05000000000000000000" pitchFamily="2" charset="2"/>
              <a:buChar char="§"/>
            </a:pPr>
            <a:r>
              <a:rPr lang="en-US" altLang="en-US" sz="2400"/>
              <a:t>Sensor operated</a:t>
            </a:r>
          </a:p>
          <a:p>
            <a:pPr eaLnBrk="1" hangingPunct="1">
              <a:buFont typeface="Wingdings" panose="05000000000000000000" pitchFamily="2" charset="2"/>
              <a:buChar char="§"/>
            </a:pPr>
            <a:r>
              <a:rPr lang="en-US" altLang="en-US" sz="2400"/>
              <a:t> Knee  Operated </a:t>
            </a:r>
          </a:p>
          <a:p>
            <a:pPr eaLnBrk="1" hangingPunct="1">
              <a:buFont typeface="Wingdings" panose="05000000000000000000" pitchFamily="2" charset="2"/>
              <a:buChar char="§"/>
            </a:pPr>
            <a:r>
              <a:rPr lang="en-US" altLang="en-US" sz="2400"/>
              <a:t>Hand-operated taps use disposable paper towel to turn off the tap. </a:t>
            </a:r>
            <a:endParaRPr lang="en-US" altLang="en-US" sz="2800">
              <a:solidFill>
                <a:srgbClr val="FF0000"/>
              </a:solidFill>
            </a:endParaRPr>
          </a:p>
          <a:p>
            <a:pPr eaLnBrk="1" hangingPunct="1">
              <a:buFont typeface="Wingdings" panose="05000000000000000000" pitchFamily="2" charset="2"/>
              <a:buNone/>
            </a:pPr>
            <a:endParaRPr lang="en-US" altLang="en-US" sz="2400"/>
          </a:p>
        </p:txBody>
      </p:sp>
      <p:sp>
        <p:nvSpPr>
          <p:cNvPr id="99332" name="Date Placeholder 4">
            <a:extLst>
              <a:ext uri="{FF2B5EF4-FFF2-40B4-BE49-F238E27FC236}">
                <a16:creationId xmlns:a16="http://schemas.microsoft.com/office/drawing/2014/main" id="{3D4F7610-C559-4372-8D67-E50C1A5CE6B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fld id="{60275B48-6946-4393-95B7-5C79EBFA8974}" type="datetime1">
              <a:rPr lang="en-US" altLang="en-US" sz="1800">
                <a:latin typeface="Calibri" panose="020F0502020204030204" pitchFamily="34" charset="0"/>
                <a:cs typeface="Arial" panose="020B0604020202020204" pitchFamily="34" charset="0"/>
              </a:rPr>
              <a:pPr>
                <a:spcBef>
                  <a:spcPct val="0"/>
                </a:spcBef>
                <a:buFontTx/>
                <a:buNone/>
              </a:pPr>
              <a:t>8/28/2024</a:t>
            </a:fld>
            <a:endParaRPr lang="en-US" altLang="en-US" sz="1800">
              <a:latin typeface="Calibri" panose="020F0502020204030204" pitchFamily="34" charset="0"/>
              <a:cs typeface="Arial" panose="020B0604020202020204" pitchFamily="34" charset="0"/>
            </a:endParaRPr>
          </a:p>
        </p:txBody>
      </p:sp>
      <p:sp>
        <p:nvSpPr>
          <p:cNvPr id="99333" name="Slide Number Placeholder 5">
            <a:extLst>
              <a:ext uri="{FF2B5EF4-FFF2-40B4-BE49-F238E27FC236}">
                <a16:creationId xmlns:a16="http://schemas.microsoft.com/office/drawing/2014/main" id="{1974DA8B-4EF9-4C34-B9AA-C7C3FBE35FB4}"/>
              </a:ext>
            </a:extLst>
          </p:cNvPr>
          <p:cNvSpPr>
            <a:spLocks noGrp="1" noChangeArrowheads="1"/>
          </p:cNvSpPr>
          <p:nvPr>
            <p:ph type="sldNum" sz="quarter" idx="12"/>
          </p:nvPr>
        </p:nvSpPr>
        <p:spPr bwMode="auto">
          <a:xfrm>
            <a:off x="8918575" y="6180139"/>
            <a:ext cx="1638300" cy="52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en-US" altLang="en-US" sz="1800" b="1"/>
              <a:t>Foot operated</a:t>
            </a:r>
          </a:p>
        </p:txBody>
      </p:sp>
      <p:pic>
        <p:nvPicPr>
          <p:cNvPr id="99334" name="Picture 4">
            <a:extLst>
              <a:ext uri="{FF2B5EF4-FFF2-40B4-BE49-F238E27FC236}">
                <a16:creationId xmlns:a16="http://schemas.microsoft.com/office/drawing/2014/main" id="{2893094C-BDD5-48D7-8621-534352781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14" y="3581400"/>
            <a:ext cx="19970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11" descr="Surgeon Washing Hands Prior Operation Using Stock Photo 89518960 |  Shutterstock">
            <a:extLst>
              <a:ext uri="{FF2B5EF4-FFF2-40B4-BE49-F238E27FC236}">
                <a16:creationId xmlns:a16="http://schemas.microsoft.com/office/drawing/2014/main" id="{9AC22F7E-310A-4C0F-9B1D-9278951E3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1281" b="12857"/>
          <a:stretch>
            <a:fillRect/>
          </a:stretch>
        </p:blipFill>
        <p:spPr bwMode="auto">
          <a:xfrm>
            <a:off x="3895725" y="3663951"/>
            <a:ext cx="27940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2" descr="Buy Wholesale Foot Wash Sink For ...">
            <a:extLst>
              <a:ext uri="{FF2B5EF4-FFF2-40B4-BE49-F238E27FC236}">
                <a16:creationId xmlns:a16="http://schemas.microsoft.com/office/drawing/2014/main" id="{0DDCA5DD-4751-4D89-9637-77DEADA76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3757613"/>
            <a:ext cx="20574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13" descr="Buy Wholesale knee operated commercial hand wash sink For Commercial Use  Now - Alibaba.com">
            <a:extLst>
              <a:ext uri="{FF2B5EF4-FFF2-40B4-BE49-F238E27FC236}">
                <a16:creationId xmlns:a16="http://schemas.microsoft.com/office/drawing/2014/main" id="{3439F78E-5DB7-4980-A61F-B0B977A17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8463" y="3757613"/>
            <a:ext cx="20574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8" name="TextBox 15">
            <a:extLst>
              <a:ext uri="{FF2B5EF4-FFF2-40B4-BE49-F238E27FC236}">
                <a16:creationId xmlns:a16="http://schemas.microsoft.com/office/drawing/2014/main" id="{B00A9094-4CD8-413E-AC73-188D3C34A68D}"/>
              </a:ext>
            </a:extLst>
          </p:cNvPr>
          <p:cNvSpPr txBox="1">
            <a:spLocks noChangeArrowheads="1"/>
          </p:cNvSpPr>
          <p:nvPr/>
        </p:nvSpPr>
        <p:spPr bwMode="auto">
          <a:xfrm>
            <a:off x="4356100" y="6072189"/>
            <a:ext cx="1906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r>
              <a:rPr lang="en-US" altLang="en-US" sz="1800" b="1"/>
              <a:t>Elbow operated</a:t>
            </a:r>
          </a:p>
        </p:txBody>
      </p:sp>
      <p:sp>
        <p:nvSpPr>
          <p:cNvPr id="99339" name="TextBox 16">
            <a:extLst>
              <a:ext uri="{FF2B5EF4-FFF2-40B4-BE49-F238E27FC236}">
                <a16:creationId xmlns:a16="http://schemas.microsoft.com/office/drawing/2014/main" id="{DC2777BC-93B7-44DA-AAE2-5F1C27E867BA}"/>
              </a:ext>
            </a:extLst>
          </p:cNvPr>
          <p:cNvSpPr txBox="1">
            <a:spLocks noChangeArrowheads="1"/>
          </p:cNvSpPr>
          <p:nvPr/>
        </p:nvSpPr>
        <p:spPr bwMode="auto">
          <a:xfrm>
            <a:off x="1974851" y="6021389"/>
            <a:ext cx="190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r>
              <a:rPr lang="en-US" altLang="en-US" sz="1800" b="1"/>
              <a:t>Sensor operated</a:t>
            </a:r>
          </a:p>
        </p:txBody>
      </p:sp>
      <p:sp>
        <p:nvSpPr>
          <p:cNvPr id="99340" name="TextBox 17">
            <a:extLst>
              <a:ext uri="{FF2B5EF4-FFF2-40B4-BE49-F238E27FC236}">
                <a16:creationId xmlns:a16="http://schemas.microsoft.com/office/drawing/2014/main" id="{B8B52F8D-9DD7-4AC4-B8B4-D077C6CB87A8}"/>
              </a:ext>
            </a:extLst>
          </p:cNvPr>
          <p:cNvSpPr txBox="1">
            <a:spLocks noChangeArrowheads="1"/>
          </p:cNvSpPr>
          <p:nvPr/>
        </p:nvSpPr>
        <p:spPr bwMode="auto">
          <a:xfrm>
            <a:off x="6869114" y="6091239"/>
            <a:ext cx="190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r>
              <a:rPr lang="en-US" altLang="en-US" sz="1800" b="1"/>
              <a:t>Knee operated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687ED7D8-9631-4421-A572-F3D3C1D8B005}"/>
              </a:ext>
            </a:extLst>
          </p:cNvPr>
          <p:cNvSpPr>
            <a:spLocks noGrp="1"/>
          </p:cNvSpPr>
          <p:nvPr>
            <p:ph type="title"/>
          </p:nvPr>
        </p:nvSpPr>
        <p:spPr>
          <a:xfrm>
            <a:off x="1981200" y="0"/>
            <a:ext cx="8229600" cy="731838"/>
          </a:xfrm>
        </p:spPr>
        <p:txBody>
          <a:bodyPr/>
          <a:lstStyle/>
          <a:p>
            <a:r>
              <a:rPr lang="en-US" altLang="en-US"/>
              <a:t>Hand drying after washing.</a:t>
            </a:r>
          </a:p>
        </p:txBody>
      </p:sp>
      <p:sp>
        <p:nvSpPr>
          <p:cNvPr id="100355" name="Content Placeholder 2">
            <a:extLst>
              <a:ext uri="{FF2B5EF4-FFF2-40B4-BE49-F238E27FC236}">
                <a16:creationId xmlns:a16="http://schemas.microsoft.com/office/drawing/2014/main" id="{15D0CD41-F959-4444-8A62-E1560DCEDFA8}"/>
              </a:ext>
            </a:extLst>
          </p:cNvPr>
          <p:cNvSpPr>
            <a:spLocks noGrp="1"/>
          </p:cNvSpPr>
          <p:nvPr>
            <p:ph sz="half" idx="1"/>
          </p:nvPr>
        </p:nvSpPr>
        <p:spPr>
          <a:xfrm>
            <a:off x="1676400" y="938213"/>
            <a:ext cx="4038600" cy="5943600"/>
          </a:xfrm>
        </p:spPr>
        <p:txBody>
          <a:bodyPr/>
          <a:lstStyle/>
          <a:p>
            <a:pPr eaLnBrk="1" hangingPunct="1">
              <a:buFont typeface="Wingdings" panose="05000000000000000000" pitchFamily="2" charset="2"/>
              <a:buChar char="§"/>
            </a:pPr>
            <a:r>
              <a:rPr lang="en-US" altLang="en-US"/>
              <a:t>Use disposable paper towel</a:t>
            </a:r>
          </a:p>
          <a:p>
            <a:pPr eaLnBrk="1" hangingPunct="1">
              <a:buFont typeface="Wingdings" panose="05000000000000000000" pitchFamily="2" charset="2"/>
              <a:buChar char="§"/>
            </a:pPr>
            <a:r>
              <a:rPr lang="en-US" altLang="en-US"/>
              <a:t>Use sterile single use towel</a:t>
            </a:r>
          </a:p>
          <a:p>
            <a:pPr eaLnBrk="1" hangingPunct="1">
              <a:buFont typeface="Wingdings" panose="05000000000000000000" pitchFamily="2" charset="2"/>
              <a:buChar char="§"/>
            </a:pPr>
            <a:r>
              <a:rPr lang="en-US" altLang="en-US"/>
              <a:t>or air dry them. </a:t>
            </a:r>
          </a:p>
          <a:p>
            <a:pPr eaLnBrk="1" hangingPunct="1">
              <a:buFont typeface="Wingdings" panose="05000000000000000000" pitchFamily="2" charset="2"/>
              <a:buChar char="§"/>
            </a:pPr>
            <a:endParaRPr lang="en-US" altLang="en-US"/>
          </a:p>
          <a:p>
            <a:endParaRPr lang="en-US" altLang="en-US"/>
          </a:p>
        </p:txBody>
      </p:sp>
      <p:sp>
        <p:nvSpPr>
          <p:cNvPr id="100356" name="Content Placeholder 3">
            <a:extLst>
              <a:ext uri="{FF2B5EF4-FFF2-40B4-BE49-F238E27FC236}">
                <a16:creationId xmlns:a16="http://schemas.microsoft.com/office/drawing/2014/main" id="{A35DA2E4-9206-4F82-8E66-FC559F766C61}"/>
              </a:ext>
            </a:extLst>
          </p:cNvPr>
          <p:cNvSpPr>
            <a:spLocks noGrp="1"/>
          </p:cNvSpPr>
          <p:nvPr>
            <p:ph sz="half" idx="2"/>
          </p:nvPr>
        </p:nvSpPr>
        <p:spPr>
          <a:xfrm>
            <a:off x="6096000" y="942975"/>
            <a:ext cx="4495800" cy="5943600"/>
          </a:xfrm>
        </p:spPr>
        <p:txBody>
          <a:bodyPr/>
          <a:lstStyle/>
          <a:p>
            <a:pPr eaLnBrk="1" hangingPunct="1">
              <a:buFont typeface="Wingdings" panose="05000000000000000000" pitchFamily="2" charset="2"/>
              <a:buChar char="§"/>
            </a:pPr>
            <a:r>
              <a:rPr lang="en-US" altLang="en-US"/>
              <a:t>Hand dryers are not recommended in Health Care settings.</a:t>
            </a:r>
          </a:p>
          <a:p>
            <a:pPr eaLnBrk="1" hangingPunct="1">
              <a:buFont typeface="Wingdings" panose="05000000000000000000" pitchFamily="2" charset="2"/>
              <a:buChar char="§"/>
            </a:pPr>
            <a:r>
              <a:rPr lang="en-US" altLang="en-US"/>
              <a:t>Avoid using common towel</a:t>
            </a:r>
          </a:p>
          <a:p>
            <a:pPr eaLnBrk="1" hangingPunct="1">
              <a:buFont typeface="Wingdings" panose="05000000000000000000" pitchFamily="2" charset="2"/>
              <a:buChar char="§"/>
            </a:pPr>
            <a:endParaRPr lang="en-US" altLang="en-US"/>
          </a:p>
          <a:p>
            <a:endParaRPr lang="en-US" altLang="en-US"/>
          </a:p>
        </p:txBody>
      </p:sp>
      <p:pic>
        <p:nvPicPr>
          <p:cNvPr id="100357" name="Picture 2" descr="The impact of COVID-19 on hand hygiene ...">
            <a:extLst>
              <a:ext uri="{FF2B5EF4-FFF2-40B4-BE49-F238E27FC236}">
                <a16:creationId xmlns:a16="http://schemas.microsoft.com/office/drawing/2014/main" id="{1BE971EA-B463-48E5-8B3F-FBA9E7048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3392488"/>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6">
            <a:extLst>
              <a:ext uri="{FF2B5EF4-FFF2-40B4-BE49-F238E27FC236}">
                <a16:creationId xmlns:a16="http://schemas.microsoft.com/office/drawing/2014/main" id="{6D530120-26DB-4745-A7A9-3D2E9890D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199"/>
          <a:stretch>
            <a:fillRect/>
          </a:stretch>
        </p:blipFill>
        <p:spPr bwMode="auto">
          <a:xfrm>
            <a:off x="1524000" y="3392488"/>
            <a:ext cx="4191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TextBox 7">
            <a:extLst>
              <a:ext uri="{FF2B5EF4-FFF2-40B4-BE49-F238E27FC236}">
                <a16:creationId xmlns:a16="http://schemas.microsoft.com/office/drawing/2014/main" id="{32DFE8D0-B993-4A18-A1F2-86488D2CD3F2}"/>
              </a:ext>
            </a:extLst>
          </p:cNvPr>
          <p:cNvSpPr txBox="1">
            <a:spLocks noChangeArrowheads="1"/>
          </p:cNvSpPr>
          <p:nvPr/>
        </p:nvSpPr>
        <p:spPr bwMode="auto">
          <a:xfrm>
            <a:off x="1665288" y="63246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r>
              <a:rPr lang="en-US" altLang="en-US" sz="1800" b="1">
                <a:latin typeface="Calibri" panose="020F0502020204030204" pitchFamily="34" charset="0"/>
                <a:cs typeface="Arial" panose="020B0604020202020204" pitchFamily="34" charset="0"/>
              </a:rPr>
              <a:t>Use disposable hand paper towels</a:t>
            </a:r>
          </a:p>
        </p:txBody>
      </p:sp>
      <p:sp>
        <p:nvSpPr>
          <p:cNvPr id="100360" name="TextBox 9">
            <a:extLst>
              <a:ext uri="{FF2B5EF4-FFF2-40B4-BE49-F238E27FC236}">
                <a16:creationId xmlns:a16="http://schemas.microsoft.com/office/drawing/2014/main" id="{6BA06377-31C2-4874-AF52-5C876F3BDC0A}"/>
              </a:ext>
            </a:extLst>
          </p:cNvPr>
          <p:cNvSpPr txBox="1">
            <a:spLocks noChangeArrowheads="1"/>
          </p:cNvSpPr>
          <p:nvPr/>
        </p:nvSpPr>
        <p:spPr bwMode="auto">
          <a:xfrm>
            <a:off x="6107113" y="64579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en-US" altLang="en-US" sz="2000" b="1">
                <a:latin typeface="Calibri" panose="020F0502020204030204" pitchFamily="34" charset="0"/>
                <a:cs typeface="Arial" panose="020B0604020202020204" pitchFamily="34" charset="0"/>
              </a:rPr>
              <a:t>Avoid Hand dryers in healthcare settings   </a:t>
            </a:r>
          </a:p>
        </p:txBody>
      </p:sp>
      <p:cxnSp>
        <p:nvCxnSpPr>
          <p:cNvPr id="5" name="Straight Connector 4">
            <a:extLst>
              <a:ext uri="{FF2B5EF4-FFF2-40B4-BE49-F238E27FC236}">
                <a16:creationId xmlns:a16="http://schemas.microsoft.com/office/drawing/2014/main" id="{3AF9A0D0-512C-4DEF-90C3-613E154F73D2}"/>
              </a:ext>
            </a:extLst>
          </p:cNvPr>
          <p:cNvCxnSpPr>
            <a:cxnSpLocks/>
          </p:cNvCxnSpPr>
          <p:nvPr/>
        </p:nvCxnSpPr>
        <p:spPr>
          <a:xfrm>
            <a:off x="6205538" y="3581400"/>
            <a:ext cx="2057400" cy="1219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1C9CBA7B-A8EC-453F-82D1-866D7884A9B5}"/>
              </a:ext>
            </a:extLst>
          </p:cNvPr>
          <p:cNvCxnSpPr>
            <a:cxnSpLocks/>
          </p:cNvCxnSpPr>
          <p:nvPr/>
        </p:nvCxnSpPr>
        <p:spPr>
          <a:xfrm flipH="1">
            <a:off x="6324600" y="3570288"/>
            <a:ext cx="2057400" cy="1230312"/>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spd="slow" advTm="6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a:extLst>
              <a:ext uri="{FF2B5EF4-FFF2-40B4-BE49-F238E27FC236}">
                <a16:creationId xmlns:a16="http://schemas.microsoft.com/office/drawing/2014/main" id="{AFA992A9-262F-4C6A-A4ED-1160ACF4AFB6}"/>
              </a:ext>
            </a:extLst>
          </p:cNvPr>
          <p:cNvSpPr>
            <a:spLocks noGrp="1"/>
          </p:cNvSpPr>
          <p:nvPr>
            <p:ph type="title" idx="4294967295"/>
          </p:nvPr>
        </p:nvSpPr>
        <p:spPr>
          <a:xfrm>
            <a:off x="1981200" y="457201"/>
            <a:ext cx="7543800" cy="808891"/>
          </a:xfrm>
        </p:spPr>
        <p:txBody>
          <a:bodyPr rtlCol="0">
            <a:normAutofit/>
          </a:bodyPr>
          <a:lstStyle/>
          <a:p>
            <a:pPr>
              <a:defRPr/>
            </a:pPr>
            <a:r>
              <a:rPr lang="en-US" b="1" dirty="0"/>
              <a:t>Hand Hygiene </a:t>
            </a:r>
          </a:p>
        </p:txBody>
      </p:sp>
      <p:sp>
        <p:nvSpPr>
          <p:cNvPr id="4100" name="Content Placeholder 2">
            <a:extLst>
              <a:ext uri="{FF2B5EF4-FFF2-40B4-BE49-F238E27FC236}">
                <a16:creationId xmlns:a16="http://schemas.microsoft.com/office/drawing/2014/main" id="{10E5807A-B382-4421-B94A-E320D230EF93}"/>
              </a:ext>
            </a:extLst>
          </p:cNvPr>
          <p:cNvSpPr>
            <a:spLocks noGrp="1"/>
          </p:cNvSpPr>
          <p:nvPr>
            <p:ph idx="4294967295"/>
          </p:nvPr>
        </p:nvSpPr>
        <p:spPr>
          <a:xfrm>
            <a:off x="1561515" y="1111348"/>
            <a:ext cx="10283482" cy="3003452"/>
          </a:xfrm>
        </p:spPr>
        <p:txBody>
          <a:bodyPr>
            <a:normAutofit fontScale="40000" lnSpcReduction="20000"/>
          </a:bodyPr>
          <a:lstStyle/>
          <a:p>
            <a:pPr marL="0" indent="0" algn="ctr">
              <a:lnSpc>
                <a:spcPct val="150000"/>
              </a:lnSpc>
              <a:buNone/>
              <a:defRPr/>
            </a:pPr>
            <a:r>
              <a:rPr lang="en-US" sz="7000" dirty="0"/>
              <a:t>Refers to washing hands with soap and running water or use of, Alcohol based hand rub,</a:t>
            </a:r>
            <a:r>
              <a:rPr lang="en-CA" sz="7000" dirty="0"/>
              <a:t> for the purpose of the removal of visible soil/dirt and the removal or killing of micro-organisms</a:t>
            </a:r>
            <a:endParaRPr lang="en-CA" sz="2800" dirty="0"/>
          </a:p>
          <a:p>
            <a:pPr algn="ctr">
              <a:defRPr/>
            </a:pPr>
            <a:r>
              <a:rPr lang="en-CA" sz="4200" dirty="0"/>
              <a:t>OR</a:t>
            </a:r>
          </a:p>
          <a:p>
            <a:pPr algn="ctr">
              <a:defRPr/>
            </a:pPr>
            <a:endParaRPr lang="en-CA" sz="2800" dirty="0"/>
          </a:p>
        </p:txBody>
      </p:sp>
      <p:pic>
        <p:nvPicPr>
          <p:cNvPr id="58372" name="Picture 2" descr="J:\images hand sanitizer.jpg">
            <a:extLst>
              <a:ext uri="{FF2B5EF4-FFF2-40B4-BE49-F238E27FC236}">
                <a16:creationId xmlns:a16="http://schemas.microsoft.com/office/drawing/2014/main" id="{5DE11108-A4E5-4F27-A58A-4B3F6C2A2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628" y="4114800"/>
            <a:ext cx="420624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a:extLst>
              <a:ext uri="{FF2B5EF4-FFF2-40B4-BE49-F238E27FC236}">
                <a16:creationId xmlns:a16="http://schemas.microsoft.com/office/drawing/2014/main" id="{115B4137-80DD-41C9-B5C5-1B6C44B0D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514" y="4114800"/>
            <a:ext cx="3620086"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A14F18E-BABD-4B2B-AF08-682B6D0C9668}"/>
              </a:ext>
            </a:extLst>
          </p:cNvPr>
          <p:cNvSpPr>
            <a:spLocks noGrp="1"/>
          </p:cNvSpPr>
          <p:nvPr>
            <p:ph type="title"/>
          </p:nvPr>
        </p:nvSpPr>
        <p:spPr/>
        <p:txBody>
          <a:bodyPr/>
          <a:lstStyle/>
          <a:p>
            <a:pPr eaLnBrk="1" hangingPunct="1"/>
            <a:r>
              <a:rPr lang="en-US" altLang="en-US"/>
              <a:t>Remember</a:t>
            </a:r>
          </a:p>
        </p:txBody>
      </p:sp>
      <p:sp>
        <p:nvSpPr>
          <p:cNvPr id="101379" name="Rectangle 3">
            <a:extLst>
              <a:ext uri="{FF2B5EF4-FFF2-40B4-BE49-F238E27FC236}">
                <a16:creationId xmlns:a16="http://schemas.microsoft.com/office/drawing/2014/main" id="{DC1F62F5-C9C9-4B4D-B2BB-3619B7DAC8AE}"/>
              </a:ext>
            </a:extLst>
          </p:cNvPr>
          <p:cNvSpPr>
            <a:spLocks noGrp="1"/>
          </p:cNvSpPr>
          <p:nvPr>
            <p:ph idx="1"/>
          </p:nvPr>
        </p:nvSpPr>
        <p:spPr>
          <a:xfrm>
            <a:off x="1828800" y="1417638"/>
            <a:ext cx="8686800" cy="5334000"/>
          </a:xfrm>
        </p:spPr>
        <p:txBody>
          <a:bodyPr/>
          <a:lstStyle/>
          <a:p>
            <a:pPr eaLnBrk="1" hangingPunct="1"/>
            <a:r>
              <a:rPr lang="it-IT" altLang="en-US" sz="2400"/>
              <a:t>HH must be performed at the point of care</a:t>
            </a:r>
          </a:p>
          <a:p>
            <a:pPr>
              <a:spcBef>
                <a:spcPts val="2400"/>
              </a:spcBef>
            </a:pPr>
            <a:r>
              <a:rPr lang="it-IT" altLang="en-US" sz="2400"/>
              <a:t>There are </a:t>
            </a:r>
            <a:r>
              <a:rPr lang="it-IT" altLang="en-US" sz="2400" b="1" u="sng"/>
              <a:t>five moments </a:t>
            </a:r>
            <a:r>
              <a:rPr lang="it-IT" altLang="en-US" sz="2400"/>
              <a:t>when it is essential that </a:t>
            </a:r>
            <a:r>
              <a:rPr lang="it-IT" altLang="en-US" sz="2400" b="1" i="1"/>
              <a:t>you </a:t>
            </a:r>
            <a:r>
              <a:rPr lang="it-IT" altLang="en-US" sz="2400"/>
              <a:t>perform HH</a:t>
            </a:r>
          </a:p>
          <a:p>
            <a:pPr marL="971550" lvl="1" indent="-514350">
              <a:spcBef>
                <a:spcPts val="1200"/>
              </a:spcBef>
              <a:buFont typeface="Calibri" panose="020F0502020204030204" pitchFamily="34" charset="0"/>
              <a:buAutoNum type="arabicPeriod"/>
            </a:pPr>
            <a:r>
              <a:rPr lang="en-US" altLang="en-US" sz="2200"/>
              <a:t>Before patient contact</a:t>
            </a:r>
          </a:p>
          <a:p>
            <a:pPr marL="971550" lvl="1" indent="-514350">
              <a:spcBef>
                <a:spcPts val="1200"/>
              </a:spcBef>
              <a:buFont typeface="Calibri" panose="020F0502020204030204" pitchFamily="34" charset="0"/>
              <a:buAutoNum type="arabicPeriod"/>
            </a:pPr>
            <a:r>
              <a:rPr lang="en-US" altLang="en-US" sz="2200"/>
              <a:t>Before clean procedures </a:t>
            </a:r>
          </a:p>
          <a:p>
            <a:pPr marL="971550" lvl="1" indent="-514350">
              <a:spcBef>
                <a:spcPts val="1200"/>
              </a:spcBef>
              <a:buFont typeface="Calibri" panose="020F0502020204030204" pitchFamily="34" charset="0"/>
              <a:buAutoNum type="arabicPeriod"/>
            </a:pPr>
            <a:r>
              <a:rPr lang="en-US" altLang="en-US" sz="2200"/>
              <a:t>After body fluid exposure risk</a:t>
            </a:r>
          </a:p>
          <a:p>
            <a:pPr marL="971550" lvl="1" indent="-514350">
              <a:spcBef>
                <a:spcPts val="1200"/>
              </a:spcBef>
              <a:buFont typeface="Calibri" panose="020F0502020204030204" pitchFamily="34" charset="0"/>
              <a:buAutoNum type="arabicPeriod"/>
            </a:pPr>
            <a:r>
              <a:rPr lang="en-US" altLang="en-US" sz="2200"/>
              <a:t>After touching patient</a:t>
            </a:r>
          </a:p>
          <a:p>
            <a:pPr marL="971550" lvl="1" indent="-514350">
              <a:spcBef>
                <a:spcPts val="1200"/>
              </a:spcBef>
              <a:buFont typeface="Calibri" panose="020F0502020204030204" pitchFamily="34" charset="0"/>
              <a:buAutoNum type="arabicPeriod"/>
            </a:pPr>
            <a:r>
              <a:rPr lang="en-US" altLang="en-US" sz="2200"/>
              <a:t>After touching patient surroundings </a:t>
            </a:r>
          </a:p>
          <a:p>
            <a:pPr eaLnBrk="1" hangingPunct="1"/>
            <a:endParaRPr lang="it-IT" altLang="en-US" sz="2400"/>
          </a:p>
          <a:p>
            <a:pPr eaLnBrk="1" hangingPunct="1"/>
            <a:r>
              <a:rPr lang="it-IT" altLang="en-US" sz="2400"/>
              <a:t>Always adhere to specific HH for isolation precautions (e.g., soap and water for C.diff)  </a:t>
            </a:r>
          </a:p>
        </p:txBody>
      </p:sp>
      <p:pic>
        <p:nvPicPr>
          <p:cNvPr id="101380" name="Picture 1">
            <a:extLst>
              <a:ext uri="{FF2B5EF4-FFF2-40B4-BE49-F238E27FC236}">
                <a16:creationId xmlns:a16="http://schemas.microsoft.com/office/drawing/2014/main" id="{2FF2CEE2-0BCA-40CD-8F4C-9F9AB82ED1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4588" y="107951"/>
            <a:ext cx="14970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6">
            <a:extLst>
              <a:ext uri="{FF2B5EF4-FFF2-40B4-BE49-F238E27FC236}">
                <a16:creationId xmlns:a16="http://schemas.microsoft.com/office/drawing/2014/main" id="{20409CFD-E524-44B7-AC0C-835264546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925763"/>
            <a:ext cx="3048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6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0A97794-D1EB-4D0E-A77A-D85968D3134C}"/>
              </a:ext>
            </a:extLst>
          </p:cNvPr>
          <p:cNvSpPr>
            <a:spLocks noGrp="1"/>
          </p:cNvSpPr>
          <p:nvPr>
            <p:ph type="title"/>
          </p:nvPr>
        </p:nvSpPr>
        <p:spPr/>
        <p:txBody>
          <a:bodyPr/>
          <a:lstStyle/>
          <a:p>
            <a:pPr eaLnBrk="1" hangingPunct="1"/>
            <a:r>
              <a:rPr lang="en-US" altLang="en-US"/>
              <a:t>Remember</a:t>
            </a:r>
          </a:p>
        </p:txBody>
      </p:sp>
      <p:sp>
        <p:nvSpPr>
          <p:cNvPr id="19459" name="Rectangle 3">
            <a:extLst>
              <a:ext uri="{FF2B5EF4-FFF2-40B4-BE49-F238E27FC236}">
                <a16:creationId xmlns:a16="http://schemas.microsoft.com/office/drawing/2014/main" id="{796B44F0-72AB-4407-B262-6D757DD8A71B}"/>
              </a:ext>
            </a:extLst>
          </p:cNvPr>
          <p:cNvSpPr>
            <a:spLocks noGrp="1" noChangeArrowheads="1"/>
          </p:cNvSpPr>
          <p:nvPr>
            <p:ph idx="1"/>
          </p:nvPr>
        </p:nvSpPr>
        <p:spPr>
          <a:xfrm>
            <a:off x="2219325" y="1905000"/>
            <a:ext cx="8001000" cy="5334000"/>
          </a:xfrm>
        </p:spPr>
        <p:txBody>
          <a:bodyPr>
            <a:normAutofit/>
          </a:bodyPr>
          <a:lstStyle/>
          <a:p>
            <a:pPr marL="0" indent="0">
              <a:lnSpc>
                <a:spcPct val="120000"/>
              </a:lnSpc>
              <a:buNone/>
              <a:defRPr/>
            </a:pPr>
            <a:r>
              <a:rPr lang="it-IT" sz="3800" b="1" i="1" dirty="0"/>
              <a:t>It is essential that </a:t>
            </a:r>
            <a:r>
              <a:rPr lang="it-IT" sz="3800" b="1" i="1" u="sng" dirty="0"/>
              <a:t>everyone</a:t>
            </a:r>
            <a:r>
              <a:rPr lang="it-IT" sz="3800" b="1" dirty="0"/>
              <a:t> performs hand hygiene using the appropriate technique and time duration in order for it to be effective</a:t>
            </a:r>
            <a:r>
              <a:rPr lang="it-IT" sz="3800" dirty="0"/>
              <a:t>.</a:t>
            </a:r>
          </a:p>
          <a:p>
            <a:pPr eaLnBrk="1" hangingPunct="1">
              <a:lnSpc>
                <a:spcPct val="120000"/>
              </a:lnSpc>
              <a:buFontTx/>
              <a:buNone/>
              <a:defRPr/>
            </a:pPr>
            <a:endParaRPr lang="it-IT" sz="600" dirty="0"/>
          </a:p>
        </p:txBody>
      </p:sp>
      <p:pic>
        <p:nvPicPr>
          <p:cNvPr id="103428" name="Picture 1">
            <a:extLst>
              <a:ext uri="{FF2B5EF4-FFF2-40B4-BE49-F238E27FC236}">
                <a16:creationId xmlns:a16="http://schemas.microsoft.com/office/drawing/2014/main" id="{0C6C8BCC-30CD-4073-A74D-918925411B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95801"/>
            <a:ext cx="2057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75583F2B-17A5-4B62-8F31-9D96D4068B6B}"/>
              </a:ext>
            </a:extLst>
          </p:cNvPr>
          <p:cNvSpPr>
            <a:spLocks noGrp="1"/>
          </p:cNvSpPr>
          <p:nvPr>
            <p:ph type="title"/>
          </p:nvPr>
        </p:nvSpPr>
        <p:spPr/>
        <p:txBody>
          <a:bodyPr/>
          <a:lstStyle/>
          <a:p>
            <a:pPr eaLnBrk="1" hangingPunct="1"/>
            <a:r>
              <a:rPr lang="en-US" altLang="en-US"/>
              <a:t>Let’s Practice!!!</a:t>
            </a:r>
          </a:p>
        </p:txBody>
      </p:sp>
      <p:pic>
        <p:nvPicPr>
          <p:cNvPr id="105475" name="Picture 2">
            <a:extLst>
              <a:ext uri="{FF2B5EF4-FFF2-40B4-BE49-F238E27FC236}">
                <a16:creationId xmlns:a16="http://schemas.microsoft.com/office/drawing/2014/main" id="{3E420604-A2CF-4503-B8CF-F643F04D0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145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961CA4FB-3DB4-4A57-B2BE-84614DEF184C}"/>
              </a:ext>
            </a:extLst>
          </p:cNvPr>
          <p:cNvSpPr>
            <a:spLocks noGrp="1"/>
          </p:cNvSpPr>
          <p:nvPr>
            <p:ph type="title"/>
          </p:nvPr>
        </p:nvSpPr>
        <p:spPr>
          <a:xfrm>
            <a:off x="1981200" y="152400"/>
            <a:ext cx="8229600" cy="558800"/>
          </a:xfrm>
        </p:spPr>
        <p:txBody>
          <a:bodyPr>
            <a:normAutofit fontScale="90000"/>
          </a:bodyPr>
          <a:lstStyle/>
          <a:p>
            <a:pPr eaLnBrk="1" hangingPunct="1"/>
            <a:r>
              <a:rPr lang="en-US" altLang="en-US"/>
              <a:t>Safeguard in hand hygiene </a:t>
            </a:r>
          </a:p>
        </p:txBody>
      </p:sp>
      <p:sp>
        <p:nvSpPr>
          <p:cNvPr id="106499" name="Rectangle 3">
            <a:extLst>
              <a:ext uri="{FF2B5EF4-FFF2-40B4-BE49-F238E27FC236}">
                <a16:creationId xmlns:a16="http://schemas.microsoft.com/office/drawing/2014/main" id="{71773CBD-3DF3-49E0-AE6E-3E26BCA10C3C}"/>
              </a:ext>
            </a:extLst>
          </p:cNvPr>
          <p:cNvSpPr>
            <a:spLocks noGrp="1"/>
          </p:cNvSpPr>
          <p:nvPr>
            <p:ph idx="1"/>
          </p:nvPr>
        </p:nvSpPr>
        <p:spPr>
          <a:xfrm>
            <a:off x="1981200" y="711200"/>
            <a:ext cx="8458200" cy="6146800"/>
          </a:xfrm>
        </p:spPr>
        <p:txBody>
          <a:bodyPr>
            <a:normAutofit fontScale="92500"/>
          </a:bodyPr>
          <a:lstStyle/>
          <a:p>
            <a:pPr marL="0" indent="0">
              <a:spcBef>
                <a:spcPts val="1800"/>
              </a:spcBef>
              <a:buNone/>
              <a:defRPr/>
            </a:pPr>
            <a:r>
              <a:rPr lang="en-US" altLang="en-US" b="1" dirty="0"/>
              <a:t>Gloves, Nails and Skin Care</a:t>
            </a:r>
            <a:endParaRPr lang="en-US" altLang="en-US" sz="2400" b="1" dirty="0"/>
          </a:p>
          <a:p>
            <a:pPr marL="0" indent="0">
              <a:spcBef>
                <a:spcPts val="1800"/>
              </a:spcBef>
              <a:buNone/>
              <a:defRPr/>
            </a:pPr>
            <a:r>
              <a:rPr lang="en-US" altLang="en-US" sz="2400" dirty="0"/>
              <a:t>Gloves do not replace the practice of optimal hand hygiene </a:t>
            </a:r>
          </a:p>
          <a:p>
            <a:pPr>
              <a:spcBef>
                <a:spcPts val="1800"/>
              </a:spcBef>
              <a:defRPr/>
            </a:pPr>
            <a:r>
              <a:rPr lang="en-US" altLang="en-US" sz="2400" dirty="0"/>
              <a:t>Avoid hand washing immediately before or after using an ABHR</a:t>
            </a:r>
          </a:p>
          <a:p>
            <a:pPr>
              <a:spcBef>
                <a:spcPts val="1800"/>
              </a:spcBef>
              <a:defRPr/>
            </a:pPr>
            <a:r>
              <a:rPr lang="en-US" altLang="en-US" sz="2400" dirty="0"/>
              <a:t>Avoid hot water </a:t>
            </a:r>
          </a:p>
          <a:p>
            <a:pPr>
              <a:spcBef>
                <a:spcPts val="1800"/>
              </a:spcBef>
              <a:defRPr/>
            </a:pPr>
            <a:r>
              <a:rPr lang="en-US" altLang="en-US" sz="2400" dirty="0"/>
              <a:t>Let hands dry completely before putting on gloves</a:t>
            </a:r>
          </a:p>
          <a:p>
            <a:pPr>
              <a:spcBef>
                <a:spcPts val="1800"/>
              </a:spcBef>
              <a:defRPr/>
            </a:pPr>
            <a:r>
              <a:rPr lang="en-US" altLang="en-US" sz="2400" dirty="0"/>
              <a:t>Use hand lotions and creams</a:t>
            </a:r>
          </a:p>
          <a:p>
            <a:pPr>
              <a:spcBef>
                <a:spcPts val="1800"/>
              </a:spcBef>
              <a:defRPr/>
            </a:pPr>
            <a:r>
              <a:rPr lang="en-US" altLang="en-US" sz="2400" dirty="0"/>
              <a:t>Allergies or adverse reactions – use alternative products </a:t>
            </a:r>
          </a:p>
          <a:p>
            <a:pPr>
              <a:spcBef>
                <a:spcPts val="1800"/>
              </a:spcBef>
              <a:defRPr/>
            </a:pPr>
            <a:r>
              <a:rPr lang="en-US" altLang="en-US" sz="2400" dirty="0"/>
              <a:t>No artificial fingernails or extenders</a:t>
            </a:r>
          </a:p>
          <a:p>
            <a:pPr>
              <a:spcBef>
                <a:spcPts val="1800"/>
              </a:spcBef>
              <a:defRPr/>
            </a:pPr>
            <a:r>
              <a:rPr lang="en-US" altLang="en-US" sz="2400" dirty="0"/>
              <a:t>Keep natural nails short (0.5 cm)</a:t>
            </a:r>
          </a:p>
          <a:p>
            <a:pPr>
              <a:spcBef>
                <a:spcPts val="1800"/>
              </a:spcBef>
              <a:defRPr/>
            </a:pPr>
            <a:r>
              <a:rPr lang="en-US" altLang="en-US" sz="2400" dirty="0"/>
              <a:t>Remove jewelry</a:t>
            </a:r>
          </a:p>
        </p:txBody>
      </p:sp>
      <p:pic>
        <p:nvPicPr>
          <p:cNvPr id="107524" name="Picture 3">
            <a:extLst>
              <a:ext uri="{FF2B5EF4-FFF2-40B4-BE49-F238E27FC236}">
                <a16:creationId xmlns:a16="http://schemas.microsoft.com/office/drawing/2014/main" id="{CA481D9A-2E8B-4613-AC4F-3964481AB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4" y="4876801"/>
            <a:ext cx="1690687"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3DB71D06-5479-4C90-AC7E-3423BEE6CBD9}"/>
              </a:ext>
            </a:extLst>
          </p:cNvPr>
          <p:cNvSpPr>
            <a:spLocks noGrp="1"/>
          </p:cNvSpPr>
          <p:nvPr>
            <p:ph type="title"/>
          </p:nvPr>
        </p:nvSpPr>
        <p:spPr/>
        <p:txBody>
          <a:bodyPr/>
          <a:lstStyle/>
          <a:p>
            <a:pPr eaLnBrk="1" hangingPunct="1"/>
            <a:r>
              <a:rPr lang="en-US" altLang="en-US"/>
              <a:t>Evaluating Your Hand Hygiene Program</a:t>
            </a:r>
          </a:p>
        </p:txBody>
      </p:sp>
      <p:sp>
        <p:nvSpPr>
          <p:cNvPr id="3" name="Content Placeholder 2">
            <a:extLst>
              <a:ext uri="{FF2B5EF4-FFF2-40B4-BE49-F238E27FC236}">
                <a16:creationId xmlns:a16="http://schemas.microsoft.com/office/drawing/2014/main" id="{5AC81B27-E768-462F-ABA0-6C78DD059905}"/>
              </a:ext>
            </a:extLst>
          </p:cNvPr>
          <p:cNvSpPr>
            <a:spLocks noGrp="1"/>
          </p:cNvSpPr>
          <p:nvPr>
            <p:ph idx="1"/>
          </p:nvPr>
        </p:nvSpPr>
        <p:spPr>
          <a:xfrm>
            <a:off x="1976438" y="1981201"/>
            <a:ext cx="8229600" cy="4525963"/>
          </a:xfrm>
        </p:spPr>
        <p:txBody>
          <a:bodyPr rtlCol="0">
            <a:normAutofit/>
          </a:bodyPr>
          <a:lstStyle/>
          <a:p>
            <a:pPr marL="0" indent="0">
              <a:buNone/>
              <a:defRPr/>
            </a:pPr>
            <a:r>
              <a:rPr lang="en-US" sz="2800" b="1" dirty="0"/>
              <a:t>Why is it important?</a:t>
            </a:r>
            <a:endParaRPr lang="en-US" sz="2800" dirty="0"/>
          </a:p>
          <a:p>
            <a:pPr>
              <a:spcBef>
                <a:spcPts val="1800"/>
              </a:spcBef>
              <a:defRPr/>
            </a:pPr>
            <a:r>
              <a:rPr lang="en-US" sz="2400" dirty="0"/>
              <a:t>Measurement of the effectiveness of current practices</a:t>
            </a:r>
          </a:p>
          <a:p>
            <a:pPr>
              <a:spcBef>
                <a:spcPts val="1800"/>
              </a:spcBef>
              <a:defRPr/>
            </a:pPr>
            <a:r>
              <a:rPr lang="en-US" sz="2400" dirty="0"/>
              <a:t>Identifying areas needing increased education</a:t>
            </a:r>
          </a:p>
          <a:p>
            <a:pPr>
              <a:spcBef>
                <a:spcPts val="1800"/>
              </a:spcBef>
              <a:defRPr/>
            </a:pPr>
            <a:r>
              <a:rPr lang="en-US" sz="2400" dirty="0"/>
              <a:t>To be able to give feedback to employees on their performance</a:t>
            </a:r>
          </a:p>
          <a:p>
            <a:pPr>
              <a:defRPr/>
            </a:pPr>
            <a:endParaRPr lang="en-US" dirty="0"/>
          </a:p>
          <a:p>
            <a:pPr>
              <a:defRPr/>
            </a:pPr>
            <a:endParaRPr lang="en-US" dirty="0"/>
          </a:p>
        </p:txBody>
      </p:sp>
      <p:pic>
        <p:nvPicPr>
          <p:cNvPr id="109572" name="Picture 3">
            <a:extLst>
              <a:ext uri="{FF2B5EF4-FFF2-40B4-BE49-F238E27FC236}">
                <a16:creationId xmlns:a16="http://schemas.microsoft.com/office/drawing/2014/main" id="{1D1C527F-4AEA-4499-8C33-04768D0023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33888"/>
            <a:ext cx="21336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57314B57-0096-4555-99FE-287007FC5159}"/>
              </a:ext>
            </a:extLst>
          </p:cNvPr>
          <p:cNvSpPr>
            <a:spLocks noGrp="1"/>
          </p:cNvSpPr>
          <p:nvPr>
            <p:ph type="title"/>
          </p:nvPr>
        </p:nvSpPr>
        <p:spPr/>
        <p:txBody>
          <a:bodyPr/>
          <a:lstStyle/>
          <a:p>
            <a:pPr eaLnBrk="1" hangingPunct="1"/>
            <a:r>
              <a:rPr lang="en-US" altLang="en-US"/>
              <a:t>How to Observe Hand Hygiene</a:t>
            </a:r>
          </a:p>
        </p:txBody>
      </p:sp>
      <p:sp>
        <p:nvSpPr>
          <p:cNvPr id="3" name="Content Placeholder 2">
            <a:extLst>
              <a:ext uri="{FF2B5EF4-FFF2-40B4-BE49-F238E27FC236}">
                <a16:creationId xmlns:a16="http://schemas.microsoft.com/office/drawing/2014/main" id="{4C49F5EC-2785-4F10-B24A-1C70FB8B663D}"/>
              </a:ext>
            </a:extLst>
          </p:cNvPr>
          <p:cNvSpPr>
            <a:spLocks noGrp="1"/>
          </p:cNvSpPr>
          <p:nvPr>
            <p:ph idx="1"/>
          </p:nvPr>
        </p:nvSpPr>
        <p:spPr>
          <a:xfrm>
            <a:off x="1981200" y="1905001"/>
            <a:ext cx="8229600" cy="4525963"/>
          </a:xfrm>
        </p:spPr>
        <p:txBody>
          <a:bodyPr rtlCol="0">
            <a:normAutofit lnSpcReduction="10000"/>
          </a:bodyPr>
          <a:lstStyle/>
          <a:p>
            <a:pPr marL="0" indent="0">
              <a:buNone/>
              <a:defRPr/>
            </a:pPr>
            <a:r>
              <a:rPr lang="en-US" sz="2400" dirty="0"/>
              <a:t>Direct observation is the most accurate method</a:t>
            </a:r>
          </a:p>
          <a:p>
            <a:pPr marL="577850" indent="-241300">
              <a:spcBef>
                <a:spcPts val="2400"/>
              </a:spcBef>
              <a:defRPr/>
            </a:pPr>
            <a:r>
              <a:rPr lang="en-US" sz="2400" dirty="0"/>
              <a:t>Observer must conduct the observation without interfering with ongoing work</a:t>
            </a:r>
          </a:p>
          <a:p>
            <a:pPr marL="577850" indent="-241300">
              <a:spcBef>
                <a:spcPts val="2400"/>
              </a:spcBef>
              <a:defRPr/>
            </a:pPr>
            <a:r>
              <a:rPr lang="en-US" sz="2400" dirty="0"/>
              <a:t>Observer should be familiar with “The 5 Moments for Hand Hygiene” and the data collection tool that is being utilized </a:t>
            </a:r>
          </a:p>
          <a:p>
            <a:pPr marL="577850" indent="-241300">
              <a:spcBef>
                <a:spcPts val="2400"/>
              </a:spcBef>
              <a:defRPr/>
            </a:pPr>
            <a:r>
              <a:rPr lang="en-US" sz="2400" dirty="0"/>
              <a:t>Identify opportunities for hand hygiene</a:t>
            </a:r>
          </a:p>
          <a:p>
            <a:pPr marL="577850" indent="-241300">
              <a:spcBef>
                <a:spcPts val="2400"/>
              </a:spcBef>
              <a:defRPr/>
            </a:pPr>
            <a:r>
              <a:rPr lang="en-US" sz="2400" dirty="0"/>
              <a:t>Record if the worker performed hand hygiene at the right time</a:t>
            </a:r>
          </a:p>
          <a:p>
            <a:pPr>
              <a:defRPr/>
            </a:pPr>
            <a:endParaRPr lang="en-US" sz="2400" dirty="0"/>
          </a:p>
        </p:txBody>
      </p:sp>
      <p:pic>
        <p:nvPicPr>
          <p:cNvPr id="111620" name="Picture 7" descr="j0293654[1]">
            <a:extLst>
              <a:ext uri="{FF2B5EF4-FFF2-40B4-BE49-F238E27FC236}">
                <a16:creationId xmlns:a16="http://schemas.microsoft.com/office/drawing/2014/main" id="{2E0AEDC6-7D3F-4EB4-83BF-D28C67870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368426"/>
            <a:ext cx="12192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E77ACF31-4D76-4E36-8D82-B6C97CCAAAD6}"/>
              </a:ext>
            </a:extLst>
          </p:cNvPr>
          <p:cNvSpPr>
            <a:spLocks noGrp="1"/>
          </p:cNvSpPr>
          <p:nvPr>
            <p:ph type="title"/>
          </p:nvPr>
        </p:nvSpPr>
        <p:spPr>
          <a:xfrm>
            <a:off x="1973263" y="350838"/>
            <a:ext cx="8229600" cy="1143000"/>
          </a:xfrm>
        </p:spPr>
        <p:txBody>
          <a:bodyPr/>
          <a:lstStyle/>
          <a:p>
            <a:pPr eaLnBrk="1" hangingPunct="1"/>
            <a:r>
              <a:rPr lang="en-US" altLang="en-US"/>
              <a:t>Calculating Compliance Rates</a:t>
            </a:r>
          </a:p>
        </p:txBody>
      </p:sp>
      <p:sp>
        <p:nvSpPr>
          <p:cNvPr id="116739" name="Content Placeholder 2">
            <a:extLst>
              <a:ext uri="{FF2B5EF4-FFF2-40B4-BE49-F238E27FC236}">
                <a16:creationId xmlns:a16="http://schemas.microsoft.com/office/drawing/2014/main" id="{134F17D9-8736-4CBB-B267-942EF2F4470C}"/>
              </a:ext>
            </a:extLst>
          </p:cNvPr>
          <p:cNvSpPr>
            <a:spLocks noGrp="1"/>
          </p:cNvSpPr>
          <p:nvPr>
            <p:ph idx="1"/>
          </p:nvPr>
        </p:nvSpPr>
        <p:spPr>
          <a:xfrm>
            <a:off x="3505200" y="4876801"/>
            <a:ext cx="5189538" cy="1401763"/>
          </a:xfrm>
        </p:spPr>
        <p:txBody>
          <a:bodyPr/>
          <a:lstStyle/>
          <a:p>
            <a:pPr marL="0" indent="0" algn="ctr">
              <a:buNone/>
            </a:pPr>
            <a:r>
              <a:rPr lang="en-US" altLang="en-US" sz="2800" b="1"/>
              <a:t>  Multiply by 100</a:t>
            </a:r>
            <a:endParaRPr lang="en-US" altLang="en-US" b="1">
              <a:solidFill>
                <a:srgbClr val="000000"/>
              </a:solidFill>
            </a:endParaRPr>
          </a:p>
        </p:txBody>
      </p:sp>
      <p:graphicFrame>
        <p:nvGraphicFramePr>
          <p:cNvPr id="2" name="Table 1">
            <a:extLst>
              <a:ext uri="{FF2B5EF4-FFF2-40B4-BE49-F238E27FC236}">
                <a16:creationId xmlns:a16="http://schemas.microsoft.com/office/drawing/2014/main" id="{D8FDE5E1-E722-48C5-89C6-3D7EBFD0ED09}"/>
              </a:ext>
            </a:extLst>
          </p:cNvPr>
          <p:cNvGraphicFramePr>
            <a:graphicFrameLocks noGrp="1"/>
          </p:cNvGraphicFramePr>
          <p:nvPr/>
        </p:nvGraphicFramePr>
        <p:xfrm>
          <a:off x="2403475" y="1752600"/>
          <a:ext cx="7391400" cy="210820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20000"/>
                    </a:ext>
                  </a:extLst>
                </a:gridCol>
              </a:tblGrid>
              <a:tr h="1295159">
                <a:tc>
                  <a:txBody>
                    <a:bodyPr/>
                    <a:lstStyle/>
                    <a:p>
                      <a:pPr algn="ctr"/>
                      <a:r>
                        <a:rPr lang="en-US" altLang="en-US" sz="2800" b="1" dirty="0">
                          <a:solidFill>
                            <a:srgbClr val="000000"/>
                          </a:solidFill>
                          <a:latin typeface="Times New Roman" panose="02020603050405020304" pitchFamily="18" charset="0"/>
                          <a:cs typeface="Times New Roman" panose="02020603050405020304" pitchFamily="18" charset="0"/>
                        </a:rPr>
                        <a:t>Total number of times hand hygiene was performed correctly</a:t>
                      </a:r>
                      <a:endParaRPr lang="en-US" sz="2800" b="1" dirty="0">
                        <a:latin typeface="Times New Roman" panose="02020603050405020304" pitchFamily="18" charset="0"/>
                        <a:cs typeface="Times New Roman" panose="02020603050405020304" pitchFamily="18" charset="0"/>
                      </a:endParaRPr>
                    </a:p>
                  </a:txBody>
                  <a:tcPr marT="45711" marB="45711"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13041">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altLang="en-US" sz="2800" b="1" dirty="0">
                          <a:solidFill>
                            <a:srgbClr val="000000"/>
                          </a:solidFill>
                          <a:latin typeface="Times New Roman" panose="02020603050405020304" pitchFamily="18" charset="0"/>
                          <a:cs typeface="Times New Roman" panose="02020603050405020304" pitchFamily="18" charset="0"/>
                        </a:rPr>
                        <a:t>Total opportunities for hand hygiene</a:t>
                      </a:r>
                    </a:p>
                  </a:txBody>
                  <a:tcPr marT="45711" marB="45711"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spd="slow" advTm="6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1A8E2BEE-2805-46F7-BB74-BC06B6C73EE7}"/>
              </a:ext>
            </a:extLst>
          </p:cNvPr>
          <p:cNvSpPr>
            <a:spLocks noGrp="1"/>
          </p:cNvSpPr>
          <p:nvPr>
            <p:ph type="title"/>
          </p:nvPr>
        </p:nvSpPr>
        <p:spPr/>
        <p:txBody>
          <a:bodyPr/>
          <a:lstStyle/>
          <a:p>
            <a:pPr eaLnBrk="1" hangingPunct="1"/>
            <a:r>
              <a:rPr lang="en-US" altLang="en-US" b="1" dirty="0"/>
              <a:t>Example for Calculating Compliance Rates</a:t>
            </a:r>
          </a:p>
        </p:txBody>
      </p:sp>
      <p:sp>
        <p:nvSpPr>
          <p:cNvPr id="3" name="Content Placeholder 2">
            <a:extLst>
              <a:ext uri="{FF2B5EF4-FFF2-40B4-BE49-F238E27FC236}">
                <a16:creationId xmlns:a16="http://schemas.microsoft.com/office/drawing/2014/main" id="{BC51278C-AC14-4500-96B3-31EA1241298D}"/>
              </a:ext>
            </a:extLst>
          </p:cNvPr>
          <p:cNvSpPr>
            <a:spLocks noGrp="1"/>
          </p:cNvSpPr>
          <p:nvPr>
            <p:ph idx="1"/>
          </p:nvPr>
        </p:nvSpPr>
        <p:spPr>
          <a:xfrm>
            <a:off x="1505243" y="2057401"/>
            <a:ext cx="9387643" cy="4525963"/>
          </a:xfrm>
        </p:spPr>
        <p:txBody>
          <a:bodyPr rtlCol="0">
            <a:normAutofit/>
          </a:bodyPr>
          <a:lstStyle/>
          <a:p>
            <a:pPr marL="0" indent="0" algn="ctr">
              <a:buNone/>
              <a:defRPr/>
            </a:pPr>
            <a:r>
              <a:rPr lang="en-US" sz="2400" dirty="0"/>
              <a:t>Total number of times hand hygiene was performed</a:t>
            </a:r>
          </a:p>
          <a:p>
            <a:pPr marL="0" indent="0" algn="ctr">
              <a:buNone/>
              <a:defRPr/>
            </a:pPr>
            <a:r>
              <a:rPr lang="en-US" sz="2400" dirty="0"/>
              <a:t>(4)</a:t>
            </a:r>
          </a:p>
          <a:p>
            <a:pPr marL="0" indent="0">
              <a:buNone/>
              <a:defRPr/>
            </a:pPr>
            <a:r>
              <a:rPr lang="en-US" sz="2400" dirty="0"/>
              <a:t>_______________________________________</a:t>
            </a:r>
          </a:p>
          <a:p>
            <a:pPr marL="0" indent="0" algn="ctr">
              <a:buNone/>
              <a:defRPr/>
            </a:pPr>
            <a:r>
              <a:rPr lang="en-US" sz="2400" dirty="0"/>
              <a:t>Total opportunities for hand hygiene</a:t>
            </a:r>
          </a:p>
          <a:p>
            <a:pPr marL="0" indent="0" algn="ctr">
              <a:buNone/>
              <a:defRPr/>
            </a:pPr>
            <a:r>
              <a:rPr lang="en-US" sz="2400" dirty="0"/>
              <a:t>(6)</a:t>
            </a:r>
          </a:p>
          <a:p>
            <a:pPr marL="0" indent="0" algn="ctr">
              <a:buNone/>
              <a:defRPr/>
            </a:pPr>
            <a:r>
              <a:rPr lang="en-US" sz="2400" dirty="0"/>
              <a:t>4/6 = 0.667</a:t>
            </a:r>
          </a:p>
          <a:p>
            <a:pPr marL="0" indent="0" algn="ctr">
              <a:buNone/>
              <a:defRPr/>
            </a:pPr>
            <a:r>
              <a:rPr lang="en-US" sz="2400" dirty="0"/>
              <a:t>0.667 x 100= 66.7%</a:t>
            </a:r>
          </a:p>
        </p:txBody>
      </p:sp>
      <p:pic>
        <p:nvPicPr>
          <p:cNvPr id="118788" name="Picture 4" descr="MCj04099590000[1]">
            <a:extLst>
              <a:ext uri="{FF2B5EF4-FFF2-40B4-BE49-F238E27FC236}">
                <a16:creationId xmlns:a16="http://schemas.microsoft.com/office/drawing/2014/main" id="{007F760C-3159-456D-817B-2890678F0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6413" y="1371601"/>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F500B7E1-F335-47FB-B71E-679A52CCEAFB}"/>
              </a:ext>
            </a:extLst>
          </p:cNvPr>
          <p:cNvSpPr>
            <a:spLocks noGrp="1"/>
          </p:cNvSpPr>
          <p:nvPr>
            <p:ph type="title"/>
          </p:nvPr>
        </p:nvSpPr>
        <p:spPr>
          <a:xfrm>
            <a:off x="2057400" y="228600"/>
            <a:ext cx="8229600" cy="1143000"/>
          </a:xfrm>
        </p:spPr>
        <p:txBody>
          <a:bodyPr/>
          <a:lstStyle/>
          <a:p>
            <a:pPr eaLnBrk="1" hangingPunct="1"/>
            <a:r>
              <a:rPr lang="en-US" altLang="en-US"/>
              <a:t>Feedback to Staff </a:t>
            </a:r>
          </a:p>
        </p:txBody>
      </p:sp>
      <p:sp>
        <p:nvSpPr>
          <p:cNvPr id="3" name="Content Placeholder 2">
            <a:extLst>
              <a:ext uri="{FF2B5EF4-FFF2-40B4-BE49-F238E27FC236}">
                <a16:creationId xmlns:a16="http://schemas.microsoft.com/office/drawing/2014/main" id="{825702FF-D41E-4E87-9999-F503439E1966}"/>
              </a:ext>
            </a:extLst>
          </p:cNvPr>
          <p:cNvSpPr>
            <a:spLocks noGrp="1"/>
          </p:cNvSpPr>
          <p:nvPr>
            <p:ph idx="1"/>
          </p:nvPr>
        </p:nvSpPr>
        <p:spPr>
          <a:xfrm>
            <a:off x="1702191" y="1125416"/>
            <a:ext cx="10489809" cy="5732584"/>
          </a:xfrm>
        </p:spPr>
        <p:txBody>
          <a:bodyPr rtlCol="0">
            <a:normAutofit/>
          </a:bodyPr>
          <a:lstStyle/>
          <a:p>
            <a:pPr marL="0" indent="0">
              <a:buNone/>
              <a:defRPr/>
            </a:pPr>
            <a:r>
              <a:rPr lang="en-US" sz="2400" b="1" dirty="0"/>
              <a:t>Why is it important?</a:t>
            </a:r>
          </a:p>
          <a:p>
            <a:pPr>
              <a:spcBef>
                <a:spcPts val="0"/>
              </a:spcBef>
              <a:defRPr/>
            </a:pPr>
            <a:endParaRPr lang="en-US" sz="2000" b="1" dirty="0"/>
          </a:p>
          <a:p>
            <a:pPr lvl="1">
              <a:spcBef>
                <a:spcPts val="3000"/>
              </a:spcBef>
              <a:buFont typeface="Arial" panose="020B0604020202020204" pitchFamily="34" charset="0"/>
              <a:buChar char="•"/>
              <a:defRPr/>
            </a:pPr>
            <a:r>
              <a:rPr lang="en-US" sz="2400" dirty="0"/>
              <a:t>Helps them recognize gaps in good practices and knowledge</a:t>
            </a:r>
          </a:p>
          <a:p>
            <a:pPr lvl="1">
              <a:spcBef>
                <a:spcPts val="3000"/>
              </a:spcBef>
              <a:buFont typeface="Arial" panose="020B0604020202020204" pitchFamily="34" charset="0"/>
              <a:buChar char="•"/>
              <a:defRPr/>
            </a:pPr>
            <a:r>
              <a:rPr lang="en-US" sz="2400" dirty="0"/>
              <a:t>Can help raise awareness and can convince them there is a problem</a:t>
            </a:r>
          </a:p>
          <a:p>
            <a:pPr lvl="1">
              <a:spcBef>
                <a:spcPts val="3000"/>
              </a:spcBef>
              <a:buFont typeface="Arial" panose="020B0604020202020204" pitchFamily="34" charset="0"/>
              <a:buChar char="•"/>
              <a:defRPr/>
            </a:pPr>
            <a:r>
              <a:rPr lang="en-US" sz="2400" dirty="0"/>
              <a:t>Ongoing feedback will demonstrate improvement and sustain motivation</a:t>
            </a:r>
          </a:p>
          <a:p>
            <a:pPr>
              <a:defRPr/>
            </a:pPr>
            <a:endParaRPr lang="en-US" dirty="0"/>
          </a:p>
          <a:p>
            <a:pPr>
              <a:defRPr/>
            </a:pPr>
            <a:endParaRPr lang="en-US" dirty="0"/>
          </a:p>
          <a:p>
            <a:pPr>
              <a:defRPr/>
            </a:pPr>
            <a:endParaRPr lang="en-US" dirty="0"/>
          </a:p>
        </p:txBody>
      </p:sp>
    </p:spTree>
  </p:cSld>
  <p:clrMapOvr>
    <a:masterClrMapping/>
  </p:clrMapOvr>
  <p:transition spd="slow" advTm="6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Date Placeholder 7">
            <a:extLst>
              <a:ext uri="{FF2B5EF4-FFF2-40B4-BE49-F238E27FC236}">
                <a16:creationId xmlns:a16="http://schemas.microsoft.com/office/drawing/2014/main" id="{D8D6A6C2-25CD-4780-95CE-7C052E2E377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fld id="{D04B77A5-EB3E-4330-82A1-18B3964C6C5B}" type="datetime1">
              <a:rPr lang="en-US" altLang="en-US" sz="1800">
                <a:latin typeface="Calibri" panose="020F0502020204030204" pitchFamily="34" charset="0"/>
                <a:cs typeface="Arial" panose="020B0604020202020204" pitchFamily="34" charset="0"/>
              </a:rPr>
              <a:pPr>
                <a:spcBef>
                  <a:spcPct val="0"/>
                </a:spcBef>
                <a:buFontTx/>
                <a:buNone/>
              </a:pPr>
              <a:t>8/28/2024</a:t>
            </a:fld>
            <a:endParaRPr lang="en-US" altLang="en-US" sz="1800">
              <a:latin typeface="Calibri" panose="020F0502020204030204" pitchFamily="34" charset="0"/>
              <a:cs typeface="Arial" panose="020B0604020202020204" pitchFamily="34" charset="0"/>
            </a:endParaRPr>
          </a:p>
        </p:txBody>
      </p:sp>
      <p:sp>
        <p:nvSpPr>
          <p:cNvPr id="133123" name="Slide Number Placeholder 3">
            <a:extLst>
              <a:ext uri="{FF2B5EF4-FFF2-40B4-BE49-F238E27FC236}">
                <a16:creationId xmlns:a16="http://schemas.microsoft.com/office/drawing/2014/main" id="{1D9386C9-7686-47DB-B455-637FC87E9C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fld id="{8C14BF7B-7D6D-4D7F-99F3-2CA7978CBF89}" type="slidenum">
              <a:rPr lang="en-US" altLang="en-US" sz="1200">
                <a:solidFill>
                  <a:srgbClr val="B5A788"/>
                </a:solidFill>
                <a:latin typeface="Verdana" panose="020B0604030504040204" pitchFamily="34" charset="0"/>
                <a:cs typeface="Arial" panose="020B0604020202020204" pitchFamily="34" charset="0"/>
              </a:rPr>
              <a:pPr>
                <a:spcBef>
                  <a:spcPct val="0"/>
                </a:spcBef>
                <a:buFontTx/>
                <a:buNone/>
              </a:pPr>
              <a:t>39</a:t>
            </a:fld>
            <a:endParaRPr lang="en-US" altLang="en-US" sz="1200">
              <a:solidFill>
                <a:srgbClr val="B5A788"/>
              </a:solidFill>
              <a:latin typeface="Verdana" panose="020B0604030504040204" pitchFamily="34" charset="0"/>
              <a:cs typeface="Arial" panose="020B0604020202020204" pitchFamily="34" charset="0"/>
            </a:endParaRPr>
          </a:p>
        </p:txBody>
      </p:sp>
      <p:sp>
        <p:nvSpPr>
          <p:cNvPr id="48132" name="Rectangle 2">
            <a:extLst>
              <a:ext uri="{FF2B5EF4-FFF2-40B4-BE49-F238E27FC236}">
                <a16:creationId xmlns:a16="http://schemas.microsoft.com/office/drawing/2014/main" id="{3EAA360C-C784-460F-8CDC-4AB34055A716}"/>
              </a:ext>
            </a:extLst>
          </p:cNvPr>
          <p:cNvSpPr>
            <a:spLocks noGrp="1" noChangeArrowheads="1"/>
          </p:cNvSpPr>
          <p:nvPr>
            <p:ph type="title" idx="4294967295"/>
          </p:nvPr>
        </p:nvSpPr>
        <p:spPr>
          <a:xfrm>
            <a:off x="2667000" y="304801"/>
            <a:ext cx="8001000" cy="1216025"/>
          </a:xfrm>
        </p:spPr>
        <p:txBody>
          <a:bodyPr/>
          <a:lstStyle/>
          <a:p>
            <a:pPr>
              <a:defRPr/>
            </a:pPr>
            <a:r>
              <a:rPr lang="en-US" sz="2600">
                <a:solidFill>
                  <a:schemeClr val="tx2">
                    <a:satMod val="130000"/>
                  </a:schemeClr>
                </a:solidFill>
              </a:rPr>
              <a:t>THE POWER TO PREVENT &amp; CONTROL  INFECTIONS IS IN OUR HANDS</a:t>
            </a:r>
          </a:p>
        </p:txBody>
      </p:sp>
      <p:pic>
        <p:nvPicPr>
          <p:cNvPr id="133125" name="Picture 3">
            <a:extLst>
              <a:ext uri="{FF2B5EF4-FFF2-40B4-BE49-F238E27FC236}">
                <a16:creationId xmlns:a16="http://schemas.microsoft.com/office/drawing/2014/main" id="{9FCC8117-8FA9-42EA-9C26-4B2B38504B77}"/>
              </a:ext>
            </a:extLst>
          </p:cNvPr>
          <p:cNvPicPr>
            <a:picLocks noGrp="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24000" y="1752600"/>
            <a:ext cx="5099050" cy="2419350"/>
          </a:xfrm>
          <a:noFill/>
        </p:spPr>
      </p:pic>
      <p:sp>
        <p:nvSpPr>
          <p:cNvPr id="133126" name="Slide Number Placeholder 5">
            <a:extLst>
              <a:ext uri="{FF2B5EF4-FFF2-40B4-BE49-F238E27FC236}">
                <a16:creationId xmlns:a16="http://schemas.microsoft.com/office/drawing/2014/main" id="{54B93349-DFFF-4C44-9A16-883FF852B114}"/>
              </a:ext>
            </a:extLst>
          </p:cNvPr>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lgn="r" eaLnBrk="1" hangingPunct="1">
              <a:spcBef>
                <a:spcPct val="0"/>
              </a:spcBef>
              <a:buFontTx/>
              <a:buNone/>
            </a:pPr>
            <a:fld id="{41D24B33-C892-4F1F-9CEB-8E69CC9C9583}" type="slidenum">
              <a:rPr lang="en-US" altLang="en-US" sz="1200">
                <a:latin typeface="Verdana" panose="020B0604030504040204" pitchFamily="34" charset="0"/>
                <a:cs typeface="Arial" panose="020B0604020202020204" pitchFamily="34" charset="0"/>
              </a:rPr>
              <a:pPr algn="r" eaLnBrk="1" hangingPunct="1">
                <a:spcBef>
                  <a:spcPct val="0"/>
                </a:spcBef>
                <a:buFontTx/>
                <a:buNone/>
              </a:pPr>
              <a:t>39</a:t>
            </a:fld>
            <a:endParaRPr lang="en-US" altLang="en-US" sz="1200">
              <a:latin typeface="Verdana" panose="020B0604030504040204" pitchFamily="34" charset="0"/>
              <a:cs typeface="Arial" panose="020B0604020202020204" pitchFamily="34" charset="0"/>
            </a:endParaRPr>
          </a:p>
        </p:txBody>
      </p:sp>
      <p:sp>
        <p:nvSpPr>
          <p:cNvPr id="93188" name="Rectangle 4">
            <a:extLst>
              <a:ext uri="{FF2B5EF4-FFF2-40B4-BE49-F238E27FC236}">
                <a16:creationId xmlns:a16="http://schemas.microsoft.com/office/drawing/2014/main" id="{4D6EBE5F-B109-4539-BB38-92494E4946C3}"/>
              </a:ext>
            </a:extLst>
          </p:cNvPr>
          <p:cNvSpPr>
            <a:spLocks noChangeArrowheads="1"/>
          </p:cNvSpPr>
          <p:nvPr/>
        </p:nvSpPr>
        <p:spPr bwMode="auto">
          <a:xfrm>
            <a:off x="4495800" y="6338888"/>
            <a:ext cx="3352800" cy="519112"/>
          </a:xfrm>
          <a:prstGeom prst="rect">
            <a:avLst/>
          </a:prstGeom>
          <a:noFill/>
          <a:ln w="9525">
            <a:noFill/>
            <a:miter lim="800000"/>
            <a:headEnd/>
            <a:tailEnd/>
          </a:ln>
          <a:effectLst/>
        </p:spPr>
        <p:txBody>
          <a:bodyPr>
            <a:spAutoFit/>
          </a:bodyPr>
          <a:lstStyle/>
          <a:p>
            <a:pPr>
              <a:defRPr/>
            </a:pPr>
            <a:endParaRPr lang="en-US" sz="2800">
              <a:effectLst>
                <a:outerShdw blurRad="38100" dist="38100" dir="2700000" algn="tl">
                  <a:srgbClr val="C0C0C0"/>
                </a:outerShdw>
              </a:effectLst>
              <a:latin typeface="Arial" charset="0"/>
              <a:cs typeface="Arial" charset="0"/>
            </a:endParaRPr>
          </a:p>
        </p:txBody>
      </p:sp>
      <p:sp>
        <p:nvSpPr>
          <p:cNvPr id="133128" name="Rectangle 5">
            <a:extLst>
              <a:ext uri="{FF2B5EF4-FFF2-40B4-BE49-F238E27FC236}">
                <a16:creationId xmlns:a16="http://schemas.microsoft.com/office/drawing/2014/main" id="{0B77753A-9FC9-409F-91DD-C01761342770}"/>
              </a:ext>
            </a:extLst>
          </p:cNvPr>
          <p:cNvSpPr>
            <a:spLocks noChangeArrowheads="1"/>
          </p:cNvSpPr>
          <p:nvPr/>
        </p:nvSpPr>
        <p:spPr bwMode="auto">
          <a:xfrm>
            <a:off x="3287713" y="4581525"/>
            <a:ext cx="5111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Courier New" panose="02070309020205020404" pitchFamily="49" charset="0"/>
              <a:buChar char="o"/>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lgn="ctr" eaLnBrk="1" hangingPunct="1">
              <a:spcBef>
                <a:spcPct val="0"/>
              </a:spcBef>
              <a:buFontTx/>
              <a:buNone/>
            </a:pPr>
            <a:r>
              <a:rPr lang="en-US" altLang="en-US" sz="4800" b="1">
                <a:latin typeface="Arial" panose="020B0604020202020204" pitchFamily="34" charset="0"/>
                <a:cs typeface="Arial" panose="020B0604020202020204" pitchFamily="34" charset="0"/>
              </a:rPr>
              <a:t>Clean Hands Save Lives</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050DD93-BFC4-484C-BB87-1D6895636350}"/>
              </a:ext>
            </a:extLst>
          </p:cNvPr>
          <p:cNvSpPr>
            <a:spLocks noGrp="1"/>
          </p:cNvSpPr>
          <p:nvPr>
            <p:ph type="title"/>
          </p:nvPr>
        </p:nvSpPr>
        <p:spPr>
          <a:xfrm>
            <a:off x="1981200" y="288388"/>
            <a:ext cx="8229600" cy="457200"/>
          </a:xfrm>
        </p:spPr>
        <p:txBody>
          <a:bodyPr>
            <a:noAutofit/>
          </a:bodyPr>
          <a:lstStyle/>
          <a:p>
            <a:pPr eaLnBrk="1" hangingPunct="1"/>
            <a:r>
              <a:rPr lang="en-US" altLang="en-US" b="1" dirty="0"/>
              <a:t>Introduction</a:t>
            </a:r>
          </a:p>
        </p:txBody>
      </p:sp>
      <p:sp>
        <p:nvSpPr>
          <p:cNvPr id="5123" name="Content Placeholder 2">
            <a:extLst>
              <a:ext uri="{FF2B5EF4-FFF2-40B4-BE49-F238E27FC236}">
                <a16:creationId xmlns:a16="http://schemas.microsoft.com/office/drawing/2014/main" id="{E317082B-9E1E-4073-8FDC-A06DC23FC554}"/>
              </a:ext>
            </a:extLst>
          </p:cNvPr>
          <p:cNvSpPr>
            <a:spLocks noGrp="1"/>
          </p:cNvSpPr>
          <p:nvPr>
            <p:ph idx="1"/>
          </p:nvPr>
        </p:nvSpPr>
        <p:spPr>
          <a:xfrm>
            <a:off x="1448973" y="1026942"/>
            <a:ext cx="10743028" cy="5831058"/>
          </a:xfrm>
        </p:spPr>
        <p:txBody>
          <a:bodyPr>
            <a:normAutofit fontScale="92500"/>
          </a:bodyPr>
          <a:lstStyle/>
          <a:p>
            <a:pPr>
              <a:spcBef>
                <a:spcPts val="1800"/>
              </a:spcBef>
              <a:spcAft>
                <a:spcPts val="600"/>
              </a:spcAft>
              <a:buFont typeface="Arial" charset="0"/>
              <a:buChar char="•"/>
              <a:defRPr/>
            </a:pPr>
            <a:r>
              <a:rPr lang="en-US" sz="2800" dirty="0"/>
              <a:t>When not clean, healthcare workers hands are the main route of cross-transmission of potentially harmful pathogens </a:t>
            </a:r>
          </a:p>
          <a:p>
            <a:pPr>
              <a:spcBef>
                <a:spcPts val="1800"/>
              </a:spcBef>
              <a:spcAft>
                <a:spcPts val="600"/>
              </a:spcAft>
              <a:buFont typeface="Arial" charset="0"/>
              <a:buChar char="•"/>
              <a:defRPr/>
            </a:pPr>
            <a:r>
              <a:rPr lang="en-US" sz="2800" dirty="0"/>
              <a:t>Scientists estimate that up to 80% of all healthcare associated infections are transmitted by healthcare workers hands</a:t>
            </a:r>
          </a:p>
          <a:p>
            <a:pPr>
              <a:spcBef>
                <a:spcPts val="1800"/>
              </a:spcBef>
              <a:spcAft>
                <a:spcPts val="600"/>
              </a:spcAft>
              <a:buFont typeface="Arial" charset="0"/>
              <a:buChar char="•"/>
              <a:defRPr/>
            </a:pPr>
            <a:r>
              <a:rPr lang="it-IT" sz="2800" dirty="0"/>
              <a:t>Hand hygiene </a:t>
            </a:r>
            <a:r>
              <a:rPr lang="it-IT" sz="2800" b="1" dirty="0"/>
              <a:t>protects the patient</a:t>
            </a:r>
            <a:r>
              <a:rPr lang="it-IT" sz="2800" dirty="0"/>
              <a:t> against harmful pathogens carried on </a:t>
            </a:r>
            <a:r>
              <a:rPr lang="it-IT" sz="2800" b="1" dirty="0"/>
              <a:t>healthcare worker’s</a:t>
            </a:r>
            <a:r>
              <a:rPr lang="it-IT" sz="2800" dirty="0"/>
              <a:t> hands or present on his/her own skin</a:t>
            </a:r>
          </a:p>
          <a:p>
            <a:pPr>
              <a:spcBef>
                <a:spcPts val="1800"/>
              </a:spcBef>
              <a:spcAft>
                <a:spcPts val="600"/>
              </a:spcAft>
              <a:buFont typeface="Arial" charset="0"/>
              <a:buChar char="•"/>
              <a:defRPr/>
            </a:pPr>
            <a:r>
              <a:rPr lang="it-IT" sz="2800" dirty="0"/>
              <a:t>Hand hygiene </a:t>
            </a:r>
            <a:r>
              <a:rPr lang="it-IT" sz="2800" b="1" dirty="0"/>
              <a:t>protects HCWs</a:t>
            </a:r>
            <a:r>
              <a:rPr lang="it-IT" sz="2800" dirty="0"/>
              <a:t> and the healthcare environment from harmful pathogens</a:t>
            </a:r>
          </a:p>
          <a:p>
            <a:pPr>
              <a:spcBef>
                <a:spcPts val="1800"/>
              </a:spcBef>
              <a:spcAft>
                <a:spcPts val="600"/>
              </a:spcAft>
              <a:buFont typeface="Arial" charset="0"/>
              <a:buChar char="•"/>
              <a:defRPr/>
            </a:pPr>
            <a:r>
              <a:rPr lang="en-US" sz="2800" dirty="0"/>
              <a:t>Adherence to recommended hand hygiene practices will promote patient safety and prevent infections</a:t>
            </a:r>
          </a:p>
          <a:p>
            <a:pPr marL="0" indent="0">
              <a:spcAft>
                <a:spcPts val="600"/>
              </a:spcAft>
              <a:buNone/>
              <a:defRPr/>
            </a:pPr>
            <a:endParaRPr lang="en-US" sz="2800" dirty="0"/>
          </a:p>
          <a:p>
            <a:pPr marL="0" indent="0" algn="ctr">
              <a:buNone/>
              <a:defRPr/>
            </a:pPr>
            <a:endParaRPr lang="en-US" sz="2200" dirty="0"/>
          </a:p>
          <a:p>
            <a:pPr marL="0" indent="0">
              <a:buNone/>
              <a:defRPr/>
            </a:pPr>
            <a:endParaRPr lang="en-US" sz="2200" dirty="0"/>
          </a:p>
        </p:txBody>
      </p:sp>
    </p:spTree>
  </p:cSld>
  <p:clrMapOvr>
    <a:masterClrMapping/>
  </p:clrMapOvr>
  <p:transition spd="slow" advTm="6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50C78ED-26AC-4E30-996D-F6DB6AB0AC62}"/>
              </a:ext>
            </a:extLst>
          </p:cNvPr>
          <p:cNvSpPr>
            <a:spLocks noGrp="1"/>
          </p:cNvSpPr>
          <p:nvPr>
            <p:ph type="title"/>
          </p:nvPr>
        </p:nvSpPr>
        <p:spPr>
          <a:xfrm>
            <a:off x="2592925" y="624109"/>
            <a:ext cx="8911687" cy="2286000"/>
          </a:xfrm>
        </p:spPr>
        <p:txBody>
          <a:bodyPr>
            <a:normAutofit/>
          </a:bodyPr>
          <a:lstStyle/>
          <a:p>
            <a:pPr algn="ctr" eaLnBrk="1" hangingPunct="1"/>
            <a:r>
              <a:rPr lang="en-US" altLang="en-US" sz="5300" b="1" dirty="0">
                <a:cs typeface="Times New Roman" panose="02020603050405020304" pitchFamily="18" charset="0"/>
              </a:rPr>
              <a:t>Thank You</a:t>
            </a:r>
            <a:br>
              <a:rPr lang="en-US" altLang="en-US" sz="4000" b="1" dirty="0">
                <a:cs typeface="Times New Roman" panose="02020603050405020304" pitchFamily="18" charset="0"/>
              </a:rPr>
            </a:br>
            <a:endParaRPr lang="en-US" altLang="en-US" sz="4000" b="1" dirty="0">
              <a:cs typeface="Times New Roman" panose="02020603050405020304" pitchFamily="18" charset="0"/>
            </a:endParaRPr>
          </a:p>
        </p:txBody>
      </p:sp>
      <p:pic>
        <p:nvPicPr>
          <p:cNvPr id="59396" name="Picture 7" descr="MCj04315600000[1]">
            <a:extLst>
              <a:ext uri="{FF2B5EF4-FFF2-40B4-BE49-F238E27FC236}">
                <a16:creationId xmlns:a16="http://schemas.microsoft.com/office/drawing/2014/main" id="{384AD000-4C56-4FA9-B2A5-77CF0CBC3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772" y="2910108"/>
            <a:ext cx="1749303" cy="218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18501B29-2CB4-4984-9DD1-32F50E86D635}"/>
              </a:ext>
            </a:extLst>
          </p:cNvPr>
          <p:cNvSpPr>
            <a:spLocks noGrp="1"/>
          </p:cNvSpPr>
          <p:nvPr>
            <p:ph type="dt" sz="half" idx="10"/>
          </p:nvPr>
        </p:nvSpPr>
        <p:spPr/>
        <p:txBody>
          <a:bodyPr/>
          <a:lstStyle/>
          <a:p>
            <a:fld id="{102FB7C6-E5AC-4522-B81A-C71F766B7B9B}" type="datetime1">
              <a:rPr lang="en-US" smtClean="0"/>
              <a:t>8/28/2024</a:t>
            </a:fld>
            <a:endParaRPr lang="en-US" dirty="0"/>
          </a:p>
        </p:txBody>
      </p:sp>
      <p:sp>
        <p:nvSpPr>
          <p:cNvPr id="6" name="Footer Placeholder 5">
            <a:extLst>
              <a:ext uri="{FF2B5EF4-FFF2-40B4-BE49-F238E27FC236}">
                <a16:creationId xmlns:a16="http://schemas.microsoft.com/office/drawing/2014/main" id="{7B3CDB05-BC02-4ACA-ABAD-C3250691520A}"/>
              </a:ext>
            </a:extLst>
          </p:cNvPr>
          <p:cNvSpPr>
            <a:spLocks noGrp="1"/>
          </p:cNvSpPr>
          <p:nvPr>
            <p:ph type="ftr" sz="quarter" idx="11"/>
          </p:nvPr>
        </p:nvSpPr>
        <p:spPr/>
        <p:txBody>
          <a:bodyPr/>
          <a:lstStyle/>
          <a:p>
            <a:r>
              <a:rPr lang="en-US"/>
              <a:t>1PC-2020</a:t>
            </a:r>
            <a:endParaRPr lang="en-US" dirty="0"/>
          </a:p>
        </p:txBody>
      </p:sp>
      <p:sp>
        <p:nvSpPr>
          <p:cNvPr id="7" name="Slide Number Placeholder 6">
            <a:extLst>
              <a:ext uri="{FF2B5EF4-FFF2-40B4-BE49-F238E27FC236}">
                <a16:creationId xmlns:a16="http://schemas.microsoft.com/office/drawing/2014/main" id="{A261A83C-9867-40C8-BB65-988F0780BB54}"/>
              </a:ext>
            </a:extLst>
          </p:cNvPr>
          <p:cNvSpPr>
            <a:spLocks noGrp="1"/>
          </p:cNvSpPr>
          <p:nvPr>
            <p:ph type="sldNum" sz="quarter" idx="12"/>
          </p:nvPr>
        </p:nvSpPr>
        <p:spPr/>
        <p:txBody>
          <a:bodyPr/>
          <a:lstStyle/>
          <a:p>
            <a:fld id="{3C58BBAC-3FD7-4F22-A3B4-537041EAF081}" type="slidenum">
              <a:rPr lang="en-US" smtClean="0"/>
              <a:t>40</a:t>
            </a:fld>
            <a:endParaRPr lang="en-US" dirty="0"/>
          </a:p>
        </p:txBody>
      </p:sp>
      <p:sp>
        <p:nvSpPr>
          <p:cNvPr id="15" name="TextBox 14">
            <a:extLst>
              <a:ext uri="{FF2B5EF4-FFF2-40B4-BE49-F238E27FC236}">
                <a16:creationId xmlns:a16="http://schemas.microsoft.com/office/drawing/2014/main" id="{F7C078F5-978F-4AB8-A5A5-4C95CBF17812}"/>
              </a:ext>
            </a:extLst>
          </p:cNvPr>
          <p:cNvSpPr txBox="1"/>
          <p:nvPr/>
        </p:nvSpPr>
        <p:spPr>
          <a:xfrm>
            <a:off x="4179133" y="3338781"/>
            <a:ext cx="3323491" cy="1569660"/>
          </a:xfrm>
          <a:prstGeom prst="rect">
            <a:avLst/>
          </a:prstGeom>
          <a:noFill/>
        </p:spPr>
        <p:txBody>
          <a:bodyPr wrap="square">
            <a:spAutoFit/>
          </a:bodyPr>
          <a:lstStyle/>
          <a:p>
            <a:r>
              <a:rPr lang="en-US" altLang="en-US" sz="4800" b="1" dirty="0">
                <a:cs typeface="Times New Roman" panose="02020603050405020304" pitchFamily="18" charset="0"/>
              </a:rPr>
              <a:t>Any Questions </a:t>
            </a:r>
            <a:endParaRPr lang="en-US" sz="4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C226-D6B0-4006-9474-495AEFE9CC72}"/>
              </a:ext>
            </a:extLst>
          </p:cNvPr>
          <p:cNvSpPr>
            <a:spLocks noGrp="1"/>
          </p:cNvSpPr>
          <p:nvPr>
            <p:ph type="title"/>
          </p:nvPr>
        </p:nvSpPr>
        <p:spPr>
          <a:xfrm>
            <a:off x="1756313" y="251732"/>
            <a:ext cx="8911687" cy="1280890"/>
          </a:xfrm>
        </p:spPr>
        <p:txBody>
          <a:bodyPr rtlCol="0">
            <a:normAutofit/>
          </a:bodyPr>
          <a:lstStyle/>
          <a:p>
            <a:pPr>
              <a:defRPr/>
            </a:pPr>
            <a:r>
              <a:rPr lang="en-US" dirty="0"/>
              <a:t>Lack of Hand Hygiene + Patient Care = Increased Risks</a:t>
            </a:r>
          </a:p>
        </p:txBody>
      </p:sp>
      <p:sp>
        <p:nvSpPr>
          <p:cNvPr id="3" name="Content Placeholder 2">
            <a:extLst>
              <a:ext uri="{FF2B5EF4-FFF2-40B4-BE49-F238E27FC236}">
                <a16:creationId xmlns:a16="http://schemas.microsoft.com/office/drawing/2014/main" id="{1CE93C5C-C422-47AD-AF41-C8A5B47C7FE7}"/>
              </a:ext>
            </a:extLst>
          </p:cNvPr>
          <p:cNvSpPr>
            <a:spLocks noGrp="1"/>
          </p:cNvSpPr>
          <p:nvPr>
            <p:ph idx="1"/>
          </p:nvPr>
        </p:nvSpPr>
        <p:spPr>
          <a:xfrm>
            <a:off x="1245138" y="1676401"/>
            <a:ext cx="10946862" cy="5081587"/>
          </a:xfrm>
        </p:spPr>
        <p:txBody>
          <a:bodyPr rtlCol="0">
            <a:normAutofit/>
          </a:bodyPr>
          <a:lstStyle/>
          <a:p>
            <a:pPr marL="0" indent="0">
              <a:buNone/>
              <a:defRPr/>
            </a:pPr>
            <a:r>
              <a:rPr lang="en-US" sz="2800" dirty="0"/>
              <a:t>Increased risk for: </a:t>
            </a:r>
          </a:p>
          <a:p>
            <a:pPr>
              <a:spcBef>
                <a:spcPts val="2400"/>
              </a:spcBef>
              <a:defRPr/>
            </a:pPr>
            <a:r>
              <a:rPr lang="en-US" sz="2800" dirty="0"/>
              <a:t>Hand contamination</a:t>
            </a:r>
          </a:p>
          <a:p>
            <a:pPr>
              <a:spcBef>
                <a:spcPts val="2400"/>
              </a:spcBef>
              <a:defRPr/>
            </a:pPr>
            <a:r>
              <a:rPr lang="en-US" sz="2800" dirty="0"/>
              <a:t>Potential risk to patient safety</a:t>
            </a:r>
          </a:p>
        </p:txBody>
      </p:sp>
      <p:pic>
        <p:nvPicPr>
          <p:cNvPr id="62468" name="Picture 4">
            <a:extLst>
              <a:ext uri="{FF2B5EF4-FFF2-40B4-BE49-F238E27FC236}">
                <a16:creationId xmlns:a16="http://schemas.microsoft.com/office/drawing/2014/main" id="{727A8E69-7B9F-4AAD-BBD1-852E25EF1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4167188"/>
            <a:ext cx="266700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C:\Clip Art Flo\handwashingGerms.jpg">
            <a:extLst>
              <a:ext uri="{FF2B5EF4-FFF2-40B4-BE49-F238E27FC236}">
                <a16:creationId xmlns:a16="http://schemas.microsoft.com/office/drawing/2014/main" id="{D1B23867-A49A-4DF6-915E-67C714F17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392"/>
          <a:stretch>
            <a:fillRect/>
          </a:stretch>
        </p:blipFill>
        <p:spPr bwMode="auto">
          <a:xfrm>
            <a:off x="8480424" y="2099602"/>
            <a:ext cx="3711575" cy="465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B0655104-8367-456E-9B0E-95F7ECD8FAEF}"/>
              </a:ext>
            </a:extLst>
          </p:cNvPr>
          <p:cNvSpPr>
            <a:spLocks noGrp="1"/>
          </p:cNvSpPr>
          <p:nvPr>
            <p:ph type="title"/>
          </p:nvPr>
        </p:nvSpPr>
        <p:spPr>
          <a:xfrm>
            <a:off x="1645921" y="624110"/>
            <a:ext cx="9858692" cy="1280890"/>
          </a:xfrm>
        </p:spPr>
        <p:txBody>
          <a:bodyPr/>
          <a:lstStyle/>
          <a:p>
            <a:pPr eaLnBrk="1" hangingPunct="1"/>
            <a:r>
              <a:rPr lang="en-US" altLang="en-US" b="1" dirty="0"/>
              <a:t>Increased Compliance with Hand Hygiene Means …</a:t>
            </a:r>
          </a:p>
        </p:txBody>
      </p:sp>
      <p:sp>
        <p:nvSpPr>
          <p:cNvPr id="3" name="Content Placeholder 2">
            <a:extLst>
              <a:ext uri="{FF2B5EF4-FFF2-40B4-BE49-F238E27FC236}">
                <a16:creationId xmlns:a16="http://schemas.microsoft.com/office/drawing/2014/main" id="{C87ACECC-FA6E-4D21-924F-4FDF9FE83159}"/>
              </a:ext>
            </a:extLst>
          </p:cNvPr>
          <p:cNvSpPr>
            <a:spLocks noGrp="1"/>
          </p:cNvSpPr>
          <p:nvPr>
            <p:ph idx="1"/>
          </p:nvPr>
        </p:nvSpPr>
        <p:spPr>
          <a:xfrm>
            <a:off x="1981200" y="2057399"/>
            <a:ext cx="10210800" cy="4666957"/>
          </a:xfrm>
        </p:spPr>
        <p:txBody>
          <a:bodyPr rtlCol="0">
            <a:normAutofit/>
          </a:bodyPr>
          <a:lstStyle/>
          <a:p>
            <a:pPr>
              <a:spcBef>
                <a:spcPts val="2400"/>
              </a:spcBef>
              <a:defRPr/>
            </a:pPr>
            <a:r>
              <a:rPr lang="en-US" sz="2800" dirty="0"/>
              <a:t>Reduced number of patients acquiring HAI’s</a:t>
            </a:r>
          </a:p>
          <a:p>
            <a:pPr>
              <a:spcBef>
                <a:spcPts val="2400"/>
              </a:spcBef>
              <a:defRPr/>
            </a:pPr>
            <a:r>
              <a:rPr lang="en-US" sz="2800" dirty="0"/>
              <a:t>Decreased wastage of resources </a:t>
            </a:r>
          </a:p>
          <a:p>
            <a:pPr>
              <a:spcBef>
                <a:spcPts val="2400"/>
              </a:spcBef>
              <a:defRPr/>
            </a:pPr>
            <a:r>
              <a:rPr lang="en-US" sz="2800" dirty="0"/>
              <a:t>Saving lives</a:t>
            </a:r>
          </a:p>
          <a:p>
            <a:pPr marL="0" indent="0">
              <a:buNone/>
              <a:defRPr/>
            </a:pPr>
            <a:endParaRPr lang="en-US" sz="2800" dirty="0"/>
          </a:p>
          <a:p>
            <a:pPr>
              <a:defRPr/>
            </a:pPr>
            <a:endParaRPr lang="en-US" sz="2800" dirty="0"/>
          </a:p>
        </p:txBody>
      </p:sp>
    </p:spTree>
  </p:cSld>
  <p:clrMapOvr>
    <a:masterClrMapping/>
  </p:clrMapOvr>
  <p:transition spd="slow" advTm="6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49B3D52-9790-4D97-8390-676E3C53DFAC}"/>
              </a:ext>
            </a:extLst>
          </p:cNvPr>
          <p:cNvSpPr>
            <a:spLocks noGrp="1"/>
          </p:cNvSpPr>
          <p:nvPr>
            <p:ph type="title"/>
          </p:nvPr>
        </p:nvSpPr>
        <p:spPr>
          <a:xfrm>
            <a:off x="1981200" y="457200"/>
            <a:ext cx="8229600" cy="1143000"/>
          </a:xfrm>
        </p:spPr>
        <p:txBody>
          <a:bodyPr/>
          <a:lstStyle/>
          <a:p>
            <a:pPr eaLnBrk="1" hangingPunct="1"/>
            <a:r>
              <a:rPr lang="en-US" altLang="en-US" b="1" dirty="0"/>
              <a:t>Types of Hand Hygiene Procedures</a:t>
            </a:r>
          </a:p>
        </p:txBody>
      </p:sp>
      <p:sp>
        <p:nvSpPr>
          <p:cNvPr id="66563" name="Rectangle 3">
            <a:extLst>
              <a:ext uri="{FF2B5EF4-FFF2-40B4-BE49-F238E27FC236}">
                <a16:creationId xmlns:a16="http://schemas.microsoft.com/office/drawing/2014/main" id="{63B1CB51-A76B-438B-9C0C-D35EE5AFE119}"/>
              </a:ext>
            </a:extLst>
          </p:cNvPr>
          <p:cNvSpPr>
            <a:spLocks noGrp="1"/>
          </p:cNvSpPr>
          <p:nvPr>
            <p:ph type="body" idx="1"/>
          </p:nvPr>
        </p:nvSpPr>
        <p:spPr>
          <a:xfrm>
            <a:off x="1645920" y="1809751"/>
            <a:ext cx="10546080" cy="4525963"/>
          </a:xfrm>
        </p:spPr>
        <p:txBody>
          <a:bodyPr>
            <a:normAutofit/>
          </a:bodyPr>
          <a:lstStyle/>
          <a:p>
            <a:pPr>
              <a:spcBef>
                <a:spcPts val="1800"/>
              </a:spcBef>
            </a:pPr>
            <a:r>
              <a:rPr lang="en-US" altLang="en-US" sz="3200" dirty="0"/>
              <a:t>Routine hand washing </a:t>
            </a:r>
          </a:p>
          <a:p>
            <a:pPr>
              <a:spcBef>
                <a:spcPts val="1800"/>
              </a:spcBef>
            </a:pPr>
            <a:endParaRPr lang="en-US" altLang="en-US" sz="3200" dirty="0"/>
          </a:p>
          <a:p>
            <a:pPr>
              <a:spcBef>
                <a:spcPts val="1800"/>
              </a:spcBef>
            </a:pPr>
            <a:r>
              <a:rPr lang="en-US" altLang="en-US" sz="3200" dirty="0"/>
              <a:t>Alcohol based hand rub (ABHR)</a:t>
            </a:r>
          </a:p>
          <a:p>
            <a:pPr>
              <a:spcBef>
                <a:spcPts val="1800"/>
              </a:spcBef>
            </a:pPr>
            <a:endParaRPr lang="en-US" altLang="en-US" sz="3200" dirty="0"/>
          </a:p>
          <a:p>
            <a:pPr>
              <a:spcBef>
                <a:spcPts val="1800"/>
              </a:spcBef>
            </a:pPr>
            <a:r>
              <a:rPr lang="en-US" altLang="en-US" sz="3200" dirty="0"/>
              <a:t>Surgical hand scrub</a:t>
            </a:r>
          </a:p>
        </p:txBody>
      </p:sp>
    </p:spTree>
  </p:cSld>
  <p:clrMapOvr>
    <a:masterClrMapping/>
  </p:clrMapOvr>
  <p:transition spd="slow" advTm="6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978D1D1-EFCD-4A28-9752-38114774149F}"/>
              </a:ext>
            </a:extLst>
          </p:cNvPr>
          <p:cNvSpPr>
            <a:spLocks noGrp="1"/>
          </p:cNvSpPr>
          <p:nvPr>
            <p:ph type="title" idx="4294967295"/>
          </p:nvPr>
        </p:nvSpPr>
        <p:spPr>
          <a:xfrm>
            <a:off x="3021014" y="304801"/>
            <a:ext cx="6149975" cy="1216025"/>
          </a:xfrm>
        </p:spPr>
        <p:txBody>
          <a:bodyPr/>
          <a:lstStyle/>
          <a:p>
            <a:pPr eaLnBrk="1" hangingPunct="1"/>
            <a:r>
              <a:rPr lang="en-US" altLang="en-US" b="1" dirty="0"/>
              <a:t>ABHR</a:t>
            </a:r>
          </a:p>
        </p:txBody>
      </p:sp>
      <p:sp>
        <p:nvSpPr>
          <p:cNvPr id="69635" name="Rectangle 3">
            <a:extLst>
              <a:ext uri="{FF2B5EF4-FFF2-40B4-BE49-F238E27FC236}">
                <a16:creationId xmlns:a16="http://schemas.microsoft.com/office/drawing/2014/main" id="{2A1A64AB-E1A9-4154-A39E-6A736C940D29}"/>
              </a:ext>
            </a:extLst>
          </p:cNvPr>
          <p:cNvSpPr>
            <a:spLocks noGrp="1"/>
          </p:cNvSpPr>
          <p:nvPr>
            <p:ph type="body" idx="4294967295"/>
          </p:nvPr>
        </p:nvSpPr>
        <p:spPr>
          <a:xfrm>
            <a:off x="1981199" y="1069145"/>
            <a:ext cx="10032609" cy="5613009"/>
          </a:xfrm>
        </p:spPr>
        <p:txBody>
          <a:bodyPr/>
          <a:lstStyle/>
          <a:p>
            <a:pPr>
              <a:spcBef>
                <a:spcPts val="2400"/>
              </a:spcBef>
            </a:pPr>
            <a:r>
              <a:rPr lang="en-US" altLang="en-US" sz="2800" dirty="0"/>
              <a:t>Alcohol-based gels, sprays, and solutions</a:t>
            </a:r>
          </a:p>
          <a:p>
            <a:pPr>
              <a:spcBef>
                <a:spcPts val="2400"/>
              </a:spcBef>
            </a:pPr>
            <a:r>
              <a:rPr lang="en-US" altLang="en-US" sz="2800" dirty="0"/>
              <a:t>Kills 99% of microorganisms</a:t>
            </a:r>
          </a:p>
          <a:p>
            <a:pPr>
              <a:spcBef>
                <a:spcPts val="2400"/>
              </a:spcBef>
            </a:pPr>
            <a:r>
              <a:rPr lang="en-US" altLang="en-US" sz="2800" dirty="0"/>
              <a:t>Takes 15-30 seconds to dry</a:t>
            </a:r>
          </a:p>
          <a:p>
            <a:pPr>
              <a:spcBef>
                <a:spcPts val="2400"/>
              </a:spcBef>
            </a:pPr>
            <a:r>
              <a:rPr lang="en-US" altLang="en-US" sz="2800" dirty="0"/>
              <a:t>Quicker and easier to perform</a:t>
            </a:r>
          </a:p>
          <a:p>
            <a:pPr>
              <a:spcBef>
                <a:spcPts val="2400"/>
              </a:spcBef>
            </a:pPr>
            <a:r>
              <a:rPr lang="en-US" altLang="en-US" sz="2800" dirty="0"/>
              <a:t>To be effective, an adequate amount (5 ml) solution should be used</a:t>
            </a:r>
          </a:p>
        </p:txBody>
      </p:sp>
    </p:spTree>
  </p:cSld>
  <p:clrMapOvr>
    <a:masterClrMapping/>
  </p:clrMapOvr>
  <p:transition spd="slow" advTm="6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5211FE1-5811-4EE5-8ACB-BD435840739D}"/>
              </a:ext>
            </a:extLst>
          </p:cNvPr>
          <p:cNvSpPr>
            <a:spLocks noGrp="1"/>
          </p:cNvSpPr>
          <p:nvPr>
            <p:ph type="title"/>
          </p:nvPr>
        </p:nvSpPr>
        <p:spPr>
          <a:xfrm>
            <a:off x="1981200" y="501650"/>
            <a:ext cx="8911687" cy="901478"/>
          </a:xfrm>
        </p:spPr>
        <p:txBody>
          <a:bodyPr/>
          <a:lstStyle/>
          <a:p>
            <a:pPr eaLnBrk="1" hangingPunct="1"/>
            <a:r>
              <a:rPr lang="en-US" altLang="en-US" b="1" dirty="0"/>
              <a:t>ABHR (cont.)</a:t>
            </a:r>
          </a:p>
        </p:txBody>
      </p:sp>
      <p:sp>
        <p:nvSpPr>
          <p:cNvPr id="70659" name="Rectangle 3">
            <a:extLst>
              <a:ext uri="{FF2B5EF4-FFF2-40B4-BE49-F238E27FC236}">
                <a16:creationId xmlns:a16="http://schemas.microsoft.com/office/drawing/2014/main" id="{EA9F09EE-62FA-49C5-B1EF-4DE19EF922AC}"/>
              </a:ext>
            </a:extLst>
          </p:cNvPr>
          <p:cNvSpPr>
            <a:spLocks noGrp="1"/>
          </p:cNvSpPr>
          <p:nvPr>
            <p:ph type="body" idx="1"/>
          </p:nvPr>
        </p:nvSpPr>
        <p:spPr>
          <a:xfrm>
            <a:off x="1561514" y="1167618"/>
            <a:ext cx="10630486" cy="5690382"/>
          </a:xfrm>
        </p:spPr>
        <p:txBody>
          <a:bodyPr>
            <a:normAutofit/>
          </a:bodyPr>
          <a:lstStyle/>
          <a:p>
            <a:pPr>
              <a:spcBef>
                <a:spcPts val="2400"/>
              </a:spcBef>
            </a:pPr>
            <a:r>
              <a:rPr lang="en-US" altLang="en-US" sz="2800" dirty="0"/>
              <a:t>Gives a greater initial reduction in hand flora</a:t>
            </a:r>
          </a:p>
          <a:p>
            <a:pPr>
              <a:spcBef>
                <a:spcPts val="2400"/>
              </a:spcBef>
            </a:pPr>
            <a:r>
              <a:rPr lang="en-GB" altLang="en-US" sz="2800" dirty="0"/>
              <a:t>Will help prevent this growth of microorganisms for a period of time </a:t>
            </a:r>
            <a:endParaRPr lang="en-US" altLang="en-US" sz="2800" dirty="0"/>
          </a:p>
          <a:p>
            <a:pPr>
              <a:spcBef>
                <a:spcPts val="2400"/>
              </a:spcBef>
            </a:pPr>
            <a:r>
              <a:rPr lang="en-US" altLang="en-US" sz="2800" dirty="0"/>
              <a:t>Contain a small amount of an emollient such as glycerin, propylene glycol or sorbitol that protects and softens skin</a:t>
            </a:r>
          </a:p>
          <a:p>
            <a:pPr>
              <a:spcBef>
                <a:spcPts val="2400"/>
              </a:spcBef>
            </a:pPr>
            <a:r>
              <a:rPr lang="en-US" altLang="en-US" sz="2800" b="1" u="sng" dirty="0"/>
              <a:t>Should not be used when </a:t>
            </a:r>
            <a:r>
              <a:rPr lang="en-US" altLang="en-US" sz="2800" dirty="0"/>
              <a:t>hands are visibly soiled. Instead hand wash with soap and water</a:t>
            </a:r>
          </a:p>
          <a:p>
            <a:pPr>
              <a:spcBef>
                <a:spcPts val="2400"/>
              </a:spcBef>
            </a:pPr>
            <a:endParaRPr lang="en-US" altLang="en-US" sz="2400" dirty="0"/>
          </a:p>
        </p:txBody>
      </p:sp>
    </p:spTree>
  </p:cSld>
  <p:clrMapOvr>
    <a:masterClrMapping/>
  </p:clrMapOvr>
  <p:transition spd="slow" advTm="6000"/>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262</TotalTime>
  <Words>2513</Words>
  <Application>Microsoft Office PowerPoint</Application>
  <PresentationFormat>Widescreen</PresentationFormat>
  <Paragraphs>320</Paragraphs>
  <Slides>40</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Arial</vt:lpstr>
      <vt:lpstr>Calibri</vt:lpstr>
      <vt:lpstr>Century Gothic</vt:lpstr>
      <vt:lpstr>Tahoma</vt:lpstr>
      <vt:lpstr>Times New Roman</vt:lpstr>
      <vt:lpstr>Verdana</vt:lpstr>
      <vt:lpstr>Wingdings</vt:lpstr>
      <vt:lpstr>Wingdings 2</vt:lpstr>
      <vt:lpstr>Wingdings 3</vt:lpstr>
      <vt:lpstr>Wisp</vt:lpstr>
      <vt:lpstr>Photo Editor-foto</vt:lpstr>
      <vt:lpstr>Hand Hygiene in Healthcare Setting  </vt:lpstr>
      <vt:lpstr>Objectives</vt:lpstr>
      <vt:lpstr>Hand Hygiene </vt:lpstr>
      <vt:lpstr>Introduction</vt:lpstr>
      <vt:lpstr>Lack of Hand Hygiene + Patient Care = Increased Risks</vt:lpstr>
      <vt:lpstr>Increased Compliance with Hand Hygiene Means …</vt:lpstr>
      <vt:lpstr>Types of Hand Hygiene Procedures</vt:lpstr>
      <vt:lpstr>ABHR</vt:lpstr>
      <vt:lpstr>ABHR (cont.)</vt:lpstr>
      <vt:lpstr>Surgical Hand Scrub</vt:lpstr>
      <vt:lpstr>Key Terms</vt:lpstr>
      <vt:lpstr>The Patient Zone</vt:lpstr>
      <vt:lpstr>The Healthcare Area</vt:lpstr>
      <vt:lpstr>Hand Hygiene</vt:lpstr>
      <vt:lpstr>Right Time</vt:lpstr>
      <vt:lpstr>Your 5-Moments For  Hand Hygiene</vt:lpstr>
      <vt:lpstr>Moment 1: Before Touching a Patient</vt:lpstr>
      <vt:lpstr>Moment 2: Before a  Clean /Aseptic Procedure</vt:lpstr>
      <vt:lpstr>Moment 3: After Body Fluid Exposure Risk</vt:lpstr>
      <vt:lpstr>Moment 4: After Touching a Patient</vt:lpstr>
      <vt:lpstr>Moment 5: After Touching  Patient’s Surrounding</vt:lpstr>
      <vt:lpstr>Right Way</vt:lpstr>
      <vt:lpstr>Three elements are essential for effective hand washing. </vt:lpstr>
      <vt:lpstr>Steps In Hand Washing</vt:lpstr>
      <vt:lpstr>Cont. Steps In Hand Washing</vt:lpstr>
      <vt:lpstr>TIMING (the standard acceptable length of time for hand washing</vt:lpstr>
      <vt:lpstr>PowerPoint Presentation</vt:lpstr>
      <vt:lpstr>Types of hand washing taps. </vt:lpstr>
      <vt:lpstr>Hand drying after washing.</vt:lpstr>
      <vt:lpstr>Remember</vt:lpstr>
      <vt:lpstr>Remember</vt:lpstr>
      <vt:lpstr>Let’s Practice!!!</vt:lpstr>
      <vt:lpstr>Safeguard in hand hygiene </vt:lpstr>
      <vt:lpstr>Evaluating Your Hand Hygiene Program</vt:lpstr>
      <vt:lpstr>How to Observe Hand Hygiene</vt:lpstr>
      <vt:lpstr>Calculating Compliance Rates</vt:lpstr>
      <vt:lpstr>Example for Calculating Compliance Rates</vt:lpstr>
      <vt:lpstr>Feedback to Staff </vt:lpstr>
      <vt:lpstr>THE POWER TO PREVENT &amp; CONTROL  INFECTIONS IS IN OUR HANDS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PREVENTION AND CONTROL   TRAINING FOR HEALTHCARE WORKERS</dc:title>
  <dc:creator>JEMIMAH KATAMA</dc:creator>
  <cp:lastModifiedBy>JEMIMAH KATAMA</cp:lastModifiedBy>
  <cp:revision>16</cp:revision>
  <dcterms:created xsi:type="dcterms:W3CDTF">2024-06-19T09:11:07Z</dcterms:created>
  <dcterms:modified xsi:type="dcterms:W3CDTF">2024-08-28T12:10:06Z</dcterms:modified>
</cp:coreProperties>
</file>