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notesMasterIdLst>
    <p:notesMasterId r:id="rId20"/>
  </p:notesMasterIdLst>
  <p:sldIdLst>
    <p:sldId id="404" r:id="rId2"/>
    <p:sldId id="257" r:id="rId3"/>
    <p:sldId id="432" r:id="rId4"/>
    <p:sldId id="402" r:id="rId5"/>
    <p:sldId id="260" r:id="rId6"/>
    <p:sldId id="433" r:id="rId7"/>
    <p:sldId id="423" r:id="rId8"/>
    <p:sldId id="268" r:id="rId9"/>
    <p:sldId id="393" r:id="rId10"/>
    <p:sldId id="425" r:id="rId11"/>
    <p:sldId id="269" r:id="rId12"/>
    <p:sldId id="434" r:id="rId13"/>
    <p:sldId id="395" r:id="rId14"/>
    <p:sldId id="426" r:id="rId15"/>
    <p:sldId id="430" r:id="rId16"/>
    <p:sldId id="272" r:id="rId17"/>
    <p:sldId id="276" r:id="rId18"/>
    <p:sldId id="389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796" autoAdjust="0"/>
  </p:normalViewPr>
  <p:slideViewPr>
    <p:cSldViewPr snapToGrid="0">
      <p:cViewPr varScale="1">
        <p:scale>
          <a:sx n="65" d="100"/>
          <a:sy n="65" d="100"/>
        </p:scale>
        <p:origin x="91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8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989FF4-5F41-4436-A671-1DCF7A22E1E0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EF1A63-02F1-494A-90A1-C83357832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415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68D75D-AC4D-4B26-A0D7-9793653AC1C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5518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68D75D-AC4D-4B26-A0D7-9793653AC1C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3752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3C4245"/>
                </a:solidFill>
                <a:effectLst/>
                <a:highlight>
                  <a:srgbClr val="FFFFFF"/>
                </a:highlight>
                <a:latin typeface="Calibri body"/>
              </a:rPr>
              <a:t>Testing blood is not recommended.</a:t>
            </a:r>
          </a:p>
          <a:p>
            <a:r>
              <a:rPr lang="en-US" b="0" i="0" dirty="0">
                <a:solidFill>
                  <a:srgbClr val="3C4245"/>
                </a:solidFill>
                <a:effectLst/>
                <a:highlight>
                  <a:srgbClr val="FFFFFF"/>
                </a:highlight>
                <a:latin typeface="Calibri body"/>
              </a:rPr>
              <a:t> Antibody detection methods may not be useful as they do not distinguish between different </a:t>
            </a:r>
            <a:r>
              <a:rPr lang="en-US" b="0" i="0" dirty="0" err="1">
                <a:solidFill>
                  <a:srgbClr val="3C4245"/>
                </a:solidFill>
                <a:effectLst/>
                <a:highlight>
                  <a:srgbClr val="FFFFFF"/>
                </a:highlight>
                <a:latin typeface="Calibri body"/>
              </a:rPr>
              <a:t>Orthopox</a:t>
            </a:r>
            <a:r>
              <a:rPr lang="en-US" b="0" i="0" dirty="0">
                <a:solidFill>
                  <a:srgbClr val="3C4245"/>
                </a:solidFill>
                <a:effectLst/>
                <a:highlight>
                  <a:srgbClr val="FFFFFF"/>
                </a:highlight>
                <a:latin typeface="Calibri body"/>
              </a:rPr>
              <a:t> viruses</a:t>
            </a:r>
            <a:r>
              <a:rPr lang="en-US" b="0" i="0" dirty="0">
                <a:solidFill>
                  <a:srgbClr val="3C4245"/>
                </a:solidFill>
                <a:effectLst/>
                <a:highlight>
                  <a:srgbClr val="FFFFFF"/>
                </a:highlight>
                <a:latin typeface="Noto Sans" panose="020B0502040504020204" pitchFamily="34" charset="0"/>
              </a:rPr>
              <a:t>.</a:t>
            </a:r>
            <a:endParaRPr lang="en-KE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F1A63-02F1-494A-90A1-C83357832F7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068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4ECA4-B1AD-4D8E-A42E-2D91E4DFA899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2F344B8-BE04-43AE-A0DC-A7435573D7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408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4ECA4-B1AD-4D8E-A42E-2D91E4DFA899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2F344B8-BE04-43AE-A0DC-A7435573D7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81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4ECA4-B1AD-4D8E-A42E-2D91E4DFA899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2F344B8-BE04-43AE-A0DC-A7435573D74C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24670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4ECA4-B1AD-4D8E-A42E-2D91E4DFA899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2F344B8-BE04-43AE-A0DC-A7435573D7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4099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4ECA4-B1AD-4D8E-A42E-2D91E4DFA899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2F344B8-BE04-43AE-A0DC-A7435573D74C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807371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4ECA4-B1AD-4D8E-A42E-2D91E4DFA899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2F344B8-BE04-43AE-A0DC-A7435573D7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2373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4ECA4-B1AD-4D8E-A42E-2D91E4DFA899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344B8-BE04-43AE-A0DC-A7435573D7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8646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4ECA4-B1AD-4D8E-A42E-2D91E4DFA899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344B8-BE04-43AE-A0DC-A7435573D7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508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4ECA4-B1AD-4D8E-A42E-2D91E4DFA899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344B8-BE04-43AE-A0DC-A7435573D7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742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4ECA4-B1AD-4D8E-A42E-2D91E4DFA899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2F344B8-BE04-43AE-A0DC-A7435573D7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004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4ECA4-B1AD-4D8E-A42E-2D91E4DFA899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2F344B8-BE04-43AE-A0DC-A7435573D7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894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4ECA4-B1AD-4D8E-A42E-2D91E4DFA899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2F344B8-BE04-43AE-A0DC-A7435573D7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317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4ECA4-B1AD-4D8E-A42E-2D91E4DFA899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344B8-BE04-43AE-A0DC-A7435573D7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647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4ECA4-B1AD-4D8E-A42E-2D91E4DFA899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344B8-BE04-43AE-A0DC-A7435573D7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444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4ECA4-B1AD-4D8E-A42E-2D91E4DFA899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344B8-BE04-43AE-A0DC-A7435573D7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513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4ECA4-B1AD-4D8E-A42E-2D91E4DFA899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2F344B8-BE04-43AE-A0DC-A7435573D7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369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4ECA4-B1AD-4D8E-A42E-2D91E4DFA899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2F344B8-BE04-43AE-A0DC-A7435573D7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011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ho.int/emergencies/outbreak" TargetMode="External"/><Relationship Id="rId2" Type="http://schemas.openxmlformats.org/officeDocument/2006/relationships/hyperlink" Target="https://www.cdc.gov/poxvirus/mpox/about/index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cdc.gov/infection-control/hcp/isolation-precautions/precautions.html" TargetMode="External"/><Relationship Id="rId4" Type="http://schemas.openxmlformats.org/officeDocument/2006/relationships/hyperlink" Target="https://www.cdc.gov/infection-control/hcp/isolation-precautions/index.html%20July%202023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447F8-0C54-44BD-920E-618FDD5E1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7611" y="2377441"/>
            <a:ext cx="9565123" cy="148663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solidFill>
                  <a:schemeClr val="tx1"/>
                </a:solidFill>
              </a:rPr>
              <a:t>  MPOX- WHAT YOU NEED TO KNOW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sz="3600" b="1" dirty="0">
                <a:solidFill>
                  <a:schemeClr val="tx1"/>
                </a:solidFill>
              </a:rPr>
              <a:t>FROM </a:t>
            </a:r>
            <a:br>
              <a:rPr lang="en-US" b="1" dirty="0">
                <a:solidFill>
                  <a:schemeClr val="tx1"/>
                </a:solidFill>
              </a:rPr>
            </a:b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INFECTION CONTROL NURSES CHAPTER. </a:t>
            </a:r>
            <a:br>
              <a:rPr lang="en-US" b="1" dirty="0">
                <a:solidFill>
                  <a:schemeClr val="tx1"/>
                </a:solidFill>
              </a:rPr>
            </a:b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9AFE16C-BD21-421B-9A4F-BB53A1B17B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12259" y="96773"/>
            <a:ext cx="9979742" cy="1674055"/>
          </a:xfrm>
        </p:spPr>
        <p:txBody>
          <a:bodyPr/>
          <a:lstStyle/>
          <a:p>
            <a:r>
              <a:rPr lang="en-US" dirty="0"/>
              <a:t>.</a:t>
            </a:r>
          </a:p>
        </p:txBody>
      </p:sp>
      <p:pic>
        <p:nvPicPr>
          <p:cNvPr id="8" name="Picture 4" descr="mpox virus infection">
            <a:extLst>
              <a:ext uri="{FF2B5EF4-FFF2-40B4-BE49-F238E27FC236}">
                <a16:creationId xmlns:a16="http://schemas.microsoft.com/office/drawing/2014/main" id="{3CC967EE-32C5-4B15-AF9A-4F38455AD0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6318" y="3663842"/>
            <a:ext cx="7737324" cy="2998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8227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78E29-AD61-4AAD-A519-7A3B9DCB2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6258" y="321545"/>
            <a:ext cx="10345112" cy="55065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Mpox Characteristic rash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 descr="Monkeypox progression visual">
            <a:extLst>
              <a:ext uri="{FF2B5EF4-FFF2-40B4-BE49-F238E27FC236}">
                <a16:creationId xmlns:a16="http://schemas.microsoft.com/office/drawing/2014/main" id="{A9E507D2-171C-49CF-9305-B6B31344DDB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45" y="970672"/>
            <a:ext cx="12037255" cy="5887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D8314E8-FD17-4F84-9199-BDEF52989250}"/>
              </a:ext>
            </a:extLst>
          </p:cNvPr>
          <p:cNvSpPr txBox="1"/>
          <p:nvPr/>
        </p:nvSpPr>
        <p:spPr>
          <a:xfrm>
            <a:off x="1716258" y="970671"/>
            <a:ext cx="9856764" cy="5871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This is 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how the lesions may present on the spectrum of the skin pigment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3067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3EAFD-FF5D-4C17-A044-B788147F2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9987" y="179595"/>
            <a:ext cx="9587795" cy="536022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chemeClr val="tx1"/>
                </a:solidFill>
                <a:cs typeface="Times New Roman" panose="02020603050405020304" pitchFamily="18" charset="0"/>
              </a:rPr>
              <a:t>Diagnosis</a:t>
            </a:r>
            <a:endParaRPr lang="en-KE" sz="4000" b="1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3B7504-105E-1B77-AB48-E46A88CED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9986" y="928468"/>
            <a:ext cx="10532013" cy="5929532"/>
          </a:xfrm>
        </p:spPr>
        <p:txBody>
          <a:bodyPr>
            <a:normAutofit/>
          </a:bodyPr>
          <a:lstStyle/>
          <a:p>
            <a:r>
              <a:rPr lang="en-US" sz="2800" kern="12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Mpox can only be confirmed via polymerase chain reaction (PCR) and preferred sample being a skin lesion swab.</a:t>
            </a:r>
            <a:endParaRPr lang="en-US" sz="2800" dirty="0"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r>
              <a:rPr lang="en-US" sz="2800" b="0" i="0" dirty="0">
                <a:solidFill>
                  <a:schemeClr val="tx1"/>
                </a:solidFill>
                <a:effectLst/>
                <a:highlight>
                  <a:srgbClr val="FFFFFF"/>
                </a:highlight>
                <a:cs typeface="Times New Roman" panose="02020603050405020304" pitchFamily="18" charset="0"/>
              </a:rPr>
              <a:t>The best diagnostic specimens are taken directly from the rash – skin, fluid or crusts </a:t>
            </a:r>
          </a:p>
          <a:p>
            <a:r>
              <a:rPr lang="en-US" sz="2800" b="0" i="0" dirty="0">
                <a:solidFill>
                  <a:schemeClr val="tx1"/>
                </a:solidFill>
                <a:effectLst/>
                <a:highlight>
                  <a:srgbClr val="FFFFFF"/>
                </a:highlight>
                <a:cs typeface="Times New Roman" panose="02020603050405020304" pitchFamily="18" charset="0"/>
              </a:rPr>
              <a:t>In the absence of skin lesions, testing can be done on oropharyngeal, anal or rectal swabs.</a:t>
            </a:r>
          </a:p>
          <a:p>
            <a:r>
              <a:rPr lang="en-US" sz="2800" b="0" i="0" dirty="0">
                <a:solidFill>
                  <a:schemeClr val="tx1"/>
                </a:solidFill>
                <a:effectLst/>
                <a:highlight>
                  <a:srgbClr val="FFFFFF"/>
                </a:highlight>
              </a:rPr>
              <a:t>Testing blood is not recommended</a:t>
            </a:r>
            <a:r>
              <a:rPr lang="en-US" sz="2800" b="0" i="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Calibri body"/>
              </a:rPr>
              <a:t>.</a:t>
            </a:r>
          </a:p>
          <a:p>
            <a:endParaRPr lang="en-US" sz="2800" b="0" i="0" dirty="0">
              <a:solidFill>
                <a:schemeClr val="tx1"/>
              </a:solidFill>
              <a:effectLst/>
              <a:highlight>
                <a:srgbClr val="FFFFFF"/>
              </a:highlight>
              <a:cs typeface="Times New Roman" panose="02020603050405020304" pitchFamily="18" charset="0"/>
            </a:endParaRPr>
          </a:p>
        </p:txBody>
      </p:sp>
      <p:pic>
        <p:nvPicPr>
          <p:cNvPr id="6146" name="Picture 2" descr="an Mpox Specimen for Diagnostic Testing ...">
            <a:extLst>
              <a:ext uri="{FF2B5EF4-FFF2-40B4-BE49-F238E27FC236}">
                <a16:creationId xmlns:a16="http://schemas.microsoft.com/office/drawing/2014/main" id="{E90D1631-5473-E95E-DE7B-5F40595A5F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9535" y="4866968"/>
            <a:ext cx="4916556" cy="1811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New mpox strain in DR Congo 'most ...">
            <a:extLst>
              <a:ext uri="{FF2B5EF4-FFF2-40B4-BE49-F238E27FC236}">
                <a16:creationId xmlns:a16="http://schemas.microsoft.com/office/drawing/2014/main" id="{A094C245-7810-31F4-7483-DB38AD7E0A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5639" y="4866968"/>
            <a:ext cx="3983426" cy="1811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53374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659CC-0941-420E-ADEE-F8FEFAA8C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.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2CD2888-208A-4325-AC7A-66D9453D1C4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45" t="9100" r="7038" b="13979"/>
          <a:stretch/>
        </p:blipFill>
        <p:spPr bwMode="auto">
          <a:xfrm>
            <a:off x="1415845" y="0"/>
            <a:ext cx="1077615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37557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0BCB8-6A7B-4DF0-803F-DFF1B2238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.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0FE58D4-0B9F-4BC5-BC4D-50724EBD56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3455" y="216131"/>
            <a:ext cx="10515600" cy="646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4209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CD569-DB3F-4A8E-8A2A-C4C07B8D8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1852" y="365126"/>
            <a:ext cx="9721948" cy="801066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cs typeface="Times New Roman" panose="02020603050405020304" pitchFamily="18" charset="0"/>
              </a:rPr>
              <a:t>Who is at higher risks of contracting Mpox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B27871-E764-4011-B764-87DC6ECC64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3378" y="1026942"/>
            <a:ext cx="10530803" cy="5831057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buFont typeface="Wingdings 3" panose="05040102010807070707" pitchFamily="18" charset="2"/>
              <a:buChar char="´"/>
            </a:pPr>
            <a:r>
              <a:rPr lang="en-US" sz="2600" dirty="0">
                <a:solidFill>
                  <a:schemeClr val="tx1"/>
                </a:solidFill>
                <a:cs typeface="Times New Roman" panose="02020603050405020304" pitchFamily="18" charset="0"/>
              </a:rPr>
              <a:t>Those who come close to patients with Mpox such as healthcare workers </a:t>
            </a:r>
          </a:p>
          <a:p>
            <a:pPr>
              <a:lnSpc>
                <a:spcPct val="110000"/>
              </a:lnSpc>
              <a:buFont typeface="Wingdings 3" panose="05040102010807070707" pitchFamily="18" charset="2"/>
              <a:buChar char="´"/>
            </a:pPr>
            <a:r>
              <a:rPr lang="en-US" sz="2600" dirty="0">
                <a:solidFill>
                  <a:schemeClr val="tx1"/>
                </a:solidFill>
                <a:cs typeface="Times New Roman" panose="02020603050405020304" pitchFamily="18" charset="0"/>
              </a:rPr>
              <a:t>Children </a:t>
            </a:r>
          </a:p>
          <a:p>
            <a:pPr>
              <a:lnSpc>
                <a:spcPct val="110000"/>
              </a:lnSpc>
              <a:buFont typeface="Wingdings 3" panose="05040102010807070707" pitchFamily="18" charset="2"/>
              <a:buChar char="´"/>
            </a:pPr>
            <a:r>
              <a:rPr lang="en-US" sz="2600" dirty="0">
                <a:solidFill>
                  <a:schemeClr val="tx1"/>
                </a:solidFill>
                <a:cs typeface="Times New Roman" panose="02020603050405020304" pitchFamily="18" charset="0"/>
              </a:rPr>
              <a:t>Pregnant Mothers </a:t>
            </a:r>
          </a:p>
          <a:p>
            <a:pPr>
              <a:lnSpc>
                <a:spcPct val="110000"/>
              </a:lnSpc>
              <a:buFont typeface="Wingdings 3" panose="05040102010807070707" pitchFamily="18" charset="2"/>
              <a:buChar char="´"/>
            </a:pPr>
            <a:r>
              <a:rPr lang="en-US" sz="26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People with low immune system</a:t>
            </a:r>
          </a:p>
          <a:p>
            <a:pPr>
              <a:lnSpc>
                <a:spcPct val="110000"/>
              </a:lnSpc>
              <a:buFont typeface="Wingdings 3" panose="05040102010807070707" pitchFamily="18" charset="2"/>
              <a:buChar char="´"/>
            </a:pPr>
            <a:r>
              <a:rPr lang="en-US" sz="26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Those who travel frequently into Mpox endemic areas</a:t>
            </a:r>
          </a:p>
          <a:p>
            <a:pPr>
              <a:lnSpc>
                <a:spcPct val="110000"/>
              </a:lnSpc>
              <a:buFont typeface="Wingdings 3" panose="05040102010807070707" pitchFamily="18" charset="2"/>
              <a:buChar char="´"/>
            </a:pPr>
            <a:r>
              <a:rPr lang="en-US" sz="26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People living with infected individuals or </a:t>
            </a:r>
            <a:r>
              <a:rPr lang="en-US" sz="2600" dirty="0">
                <a:solidFill>
                  <a:schemeClr val="tx1"/>
                </a:solidFill>
                <a:cs typeface="Times New Roman" panose="02020603050405020304" pitchFamily="18" charset="0"/>
              </a:rPr>
              <a:t>Close contacts with Mpox patients</a:t>
            </a:r>
          </a:p>
          <a:p>
            <a:pPr>
              <a:lnSpc>
                <a:spcPct val="110000"/>
              </a:lnSpc>
              <a:buFont typeface="Wingdings 3" panose="05040102010807070707" pitchFamily="18" charset="2"/>
              <a:buChar char="´"/>
            </a:pPr>
            <a:r>
              <a:rPr lang="en-US" sz="2600" dirty="0">
                <a:solidFill>
                  <a:schemeClr val="tx1"/>
                </a:solidFill>
                <a:cs typeface="Times New Roman" panose="02020603050405020304" pitchFamily="18" charset="0"/>
              </a:rPr>
              <a:t>People with multiple sexual partners</a:t>
            </a:r>
          </a:p>
          <a:p>
            <a:pPr>
              <a:lnSpc>
                <a:spcPct val="110000"/>
              </a:lnSpc>
              <a:buFont typeface="Wingdings 3" panose="05040102010807070707" pitchFamily="18" charset="2"/>
              <a:buChar char="´"/>
            </a:pPr>
            <a:r>
              <a:rPr lang="en-US" sz="2600" dirty="0">
                <a:solidFill>
                  <a:schemeClr val="tx1"/>
                </a:solidFill>
                <a:cs typeface="Times New Roman" panose="02020603050405020304" pitchFamily="18" charset="0"/>
              </a:rPr>
              <a:t>NB. Any one can get Mpox if you do not adhere to preventive measures </a:t>
            </a:r>
          </a:p>
          <a:p>
            <a:pPr>
              <a:lnSpc>
                <a:spcPct val="110000"/>
              </a:lnSpc>
              <a:buFont typeface="Wingdings 3" panose="05040102010807070707" pitchFamily="18" charset="2"/>
              <a:buChar char="´"/>
            </a:pPr>
            <a:endParaRPr lang="en-US" sz="2600" dirty="0"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>
              <a:lnSpc>
                <a:spcPct val="110000"/>
              </a:lnSpc>
              <a:buFont typeface="Wingdings 3" panose="05040102010807070707" pitchFamily="18" charset="2"/>
              <a:buChar char="´"/>
            </a:pP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62585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2191A-6AC9-C64C-B1D7-1E1700106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4270" y="217714"/>
            <a:ext cx="9259529" cy="580572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Prevention of transmission</a:t>
            </a:r>
            <a:endParaRPr lang="en-KE" sz="40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C0264D-ED38-50E1-7317-7EA3DA7C7C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6128" y="798286"/>
            <a:ext cx="11085872" cy="6059713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Isolate the patient</a:t>
            </a:r>
          </a:p>
          <a:p>
            <a:r>
              <a:rPr lang="en-US" sz="2800" dirty="0">
                <a:solidFill>
                  <a:schemeClr val="tx1"/>
                </a:solidFill>
              </a:rPr>
              <a:t>Implement contact and droplet precautions(surgical mask in close contact)</a:t>
            </a:r>
          </a:p>
          <a:p>
            <a:r>
              <a:rPr lang="en-US" sz="2800" dirty="0">
                <a:solidFill>
                  <a:schemeClr val="tx1"/>
                </a:solidFill>
              </a:rPr>
              <a:t>Hand hygiene following the five moments of hand hygiene with the right technique</a:t>
            </a:r>
          </a:p>
          <a:p>
            <a:r>
              <a:rPr lang="en-US" sz="2800" dirty="0">
                <a:solidFill>
                  <a:schemeClr val="tx1"/>
                </a:solidFill>
              </a:rPr>
              <a:t>Effective environmental cleaning and disinfection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5914671-E841-20DB-A2EB-DBC59AB443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079" y="4267200"/>
            <a:ext cx="3886886" cy="2590800"/>
          </a:xfrm>
          <a:prstGeom prst="rect">
            <a:avLst/>
          </a:prstGeom>
        </p:spPr>
      </p:pic>
      <p:pic>
        <p:nvPicPr>
          <p:cNvPr id="11266" name="Picture 2" descr="An insight into environmental cleaning ...">
            <a:extLst>
              <a:ext uri="{FF2B5EF4-FFF2-40B4-BE49-F238E27FC236}">
                <a16:creationId xmlns:a16="http://schemas.microsoft.com/office/drawing/2014/main" id="{3C460309-1C13-9A11-F56D-BF3F16CA87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8503" y="4267200"/>
            <a:ext cx="4939641" cy="2590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15120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CF964-22F5-4664-BCEB-E18EAE4A6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1032" y="365125"/>
            <a:ext cx="9362768" cy="955675"/>
          </a:xfrm>
        </p:spPr>
        <p:txBody>
          <a:bodyPr/>
          <a:lstStyle/>
          <a:p>
            <a:r>
              <a:rPr lang="en-US" sz="4400" b="1" dirty="0"/>
              <a:t>Cont. Prevention of transmission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46248F-72F8-45BF-A001-8D34005E3E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0594" y="1091381"/>
            <a:ext cx="10761406" cy="564072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tx1"/>
                </a:solidFill>
              </a:rPr>
              <a:t>Proper containment and disposal of waste</a:t>
            </a:r>
            <a:endParaRPr lang="en-KE" sz="2800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tx1"/>
                </a:solidFill>
              </a:rPr>
              <a:t>Appropriate linen handling and processing 	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b="0" i="0" dirty="0">
                <a:solidFill>
                  <a:schemeClr val="tx1"/>
                </a:solidFill>
                <a:effectLst/>
              </a:rPr>
              <a:t>Avoid shaving rash.</a:t>
            </a:r>
          </a:p>
          <a:p>
            <a:pPr>
              <a:lnSpc>
                <a:spcPct val="150000"/>
              </a:lnSpc>
            </a:pPr>
            <a:r>
              <a:rPr lang="en-US" sz="2800" b="0" i="0" dirty="0">
                <a:solidFill>
                  <a:schemeClr val="tx1"/>
                </a:solidFill>
                <a:effectLst/>
              </a:rPr>
              <a:t>Avoid braking the blisters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tx1"/>
                </a:solidFill>
              </a:rPr>
              <a:t>Wear long sleaved shirt/blouse</a:t>
            </a:r>
            <a:endParaRPr lang="en-US" sz="2800" b="0" i="0" dirty="0">
              <a:solidFill>
                <a:schemeClr val="tx1"/>
              </a:solidFill>
              <a:effectLst/>
            </a:endParaRP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tx1"/>
                </a:solidFill>
              </a:rPr>
              <a:t>Appropriate treatment.</a:t>
            </a:r>
            <a:r>
              <a:rPr lang="en-US" sz="2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(mainly symptomatic)</a:t>
            </a:r>
            <a:endParaRPr lang="en-US" sz="2800" b="0" i="0" dirty="0">
              <a:solidFill>
                <a:schemeClr val="tx1"/>
              </a:solidFill>
              <a:effectLst/>
            </a:endParaRP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tx1"/>
                </a:solidFill>
              </a:rPr>
              <a:t>Vaccination</a:t>
            </a:r>
            <a:endParaRPr lang="en-US" sz="2800" b="0" i="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561597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772A9-8B96-4131-89D8-15201E5B6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7794" y="346075"/>
            <a:ext cx="9466006" cy="835025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POSSIBLE COMPLICATIONS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B6F7B1-BB30-4395-B32D-31CF24A8F8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1818" y="1400174"/>
            <a:ext cx="10382866" cy="522185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tx1"/>
                </a:solidFill>
              </a:rPr>
              <a:t>Ocular infections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tx1"/>
                </a:solidFill>
              </a:rPr>
              <a:t>Neurologic complications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tx1"/>
                </a:solidFill>
              </a:rPr>
              <a:t>Myopericarditis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tx1"/>
                </a:solidFill>
              </a:rPr>
              <a:t>Complications associated with mucosal lesions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tx1"/>
                </a:solidFill>
              </a:rPr>
              <a:t>Complications from uncontrolled viral spread due to moderate or severe immunocompromise, particularly advanced HIV infection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1983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9BA3F-FE2F-4E1C-9076-2F494EF74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5975"/>
          </a:xfrm>
        </p:spPr>
        <p:txBody>
          <a:bodyPr/>
          <a:lstStyle/>
          <a:p>
            <a:r>
              <a:rPr lang="en-US" b="1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920C6-44E4-45C7-9738-3D584AD8CD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6375"/>
            <a:ext cx="10515600" cy="4700588"/>
          </a:xfrm>
        </p:spPr>
        <p:txBody>
          <a:bodyPr>
            <a:normAutofit/>
          </a:bodyPr>
          <a:lstStyle/>
          <a:p>
            <a:r>
              <a:rPr lang="en-US" dirty="0"/>
              <a:t>CDC Guidelines, April 2024 </a:t>
            </a:r>
            <a:r>
              <a:rPr lang="en-US" dirty="0">
                <a:hlinkClick r:id="rId2"/>
              </a:rPr>
              <a:t>https://www.cdc.gov/poxvirus/mpox/about/index.html</a:t>
            </a:r>
            <a:endParaRPr lang="en-US" dirty="0"/>
          </a:p>
          <a:p>
            <a:r>
              <a:rPr lang="en-US" dirty="0"/>
              <a:t>WHO outbreak management </a:t>
            </a:r>
            <a:r>
              <a:rPr lang="en-US" dirty="0">
                <a:hlinkClick r:id="rId3"/>
              </a:rPr>
              <a:t>https:/www.who.int/emergencies/outbreak</a:t>
            </a:r>
            <a:endParaRPr lang="en-US" dirty="0"/>
          </a:p>
          <a:p>
            <a:endParaRPr lang="en-US" dirty="0"/>
          </a:p>
          <a:p>
            <a:r>
              <a:rPr lang="en-US" dirty="0"/>
              <a:t> Preventing Transmission of Infectious Agents in Healthcare Settings: </a:t>
            </a:r>
            <a:r>
              <a:rPr lang="en-US" dirty="0">
                <a:hlinkClick r:id="rId4"/>
              </a:rPr>
              <a:t>https://www.cdc.gov/infection-control/hcp/isolation-precautions/index.html July 2023</a:t>
            </a:r>
            <a:r>
              <a:rPr lang="en-US" dirty="0"/>
              <a:t>.</a:t>
            </a:r>
          </a:p>
          <a:p>
            <a:r>
              <a:rPr lang="en-US" dirty="0"/>
              <a:t>Precautions to Prevent Transmission of Infectious Agents: </a:t>
            </a:r>
            <a:r>
              <a:rPr lang="en-US" dirty="0">
                <a:hlinkClick r:id="rId5"/>
              </a:rPr>
              <a:t>https://www.cdc.gov/infection-control/hcp/isolation-precautions/precautions.html</a:t>
            </a:r>
            <a:endParaRPr lang="en-US" dirty="0"/>
          </a:p>
          <a:p>
            <a:r>
              <a:rPr lang="en-US" dirty="0"/>
              <a:t>National infection prevention and control guidelines for healthcare services in Kenya, November 2024 (MoH)</a:t>
            </a:r>
          </a:p>
          <a:p>
            <a:r>
              <a:rPr lang="en-US" dirty="0"/>
              <a:t>National guidelines on healthcare associated infections surveillance, 2024 Edition (MoH)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3340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20EC2-36F3-42F8-E848-5253683CA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9477" y="0"/>
            <a:ext cx="9446342" cy="914400"/>
          </a:xfrm>
        </p:spPr>
        <p:txBody>
          <a:bodyPr>
            <a:noAutofit/>
          </a:bodyPr>
          <a:lstStyle/>
          <a:p>
            <a:r>
              <a:rPr lang="en-US" sz="4400" b="1" dirty="0">
                <a:solidFill>
                  <a:schemeClr val="tx1"/>
                </a:solidFill>
                <a:cs typeface="Times New Roman" panose="02020603050405020304" pitchFamily="18" charset="0"/>
              </a:rPr>
              <a:t>MPOX HISTORY</a:t>
            </a:r>
            <a:endParaRPr lang="en-KE" sz="4400" b="1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D0698-2900-9BCF-79A3-2B3076D32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3763" y="674351"/>
            <a:ext cx="10386812" cy="4784813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  <a:buFont typeface="Wingdings 3" panose="05040102010807070707" pitchFamily="18" charset="2"/>
              <a:buChar char="´"/>
            </a:pPr>
            <a:r>
              <a:rPr lang="en-US" sz="2800" dirty="0">
                <a:solidFill>
                  <a:schemeClr val="tx1"/>
                </a:solidFill>
                <a:cs typeface="Times New Roman" panose="02020603050405020304" pitchFamily="18" charset="0"/>
              </a:rPr>
              <a:t>Mpox is a viral zoonotic disease previously called monkey pox</a:t>
            </a:r>
          </a:p>
          <a:p>
            <a:pPr>
              <a:lnSpc>
                <a:spcPct val="150000"/>
              </a:lnSpc>
              <a:buFont typeface="Wingdings 3" panose="05040102010807070707" pitchFamily="18" charset="2"/>
              <a:buChar char="´"/>
            </a:pPr>
            <a:r>
              <a:rPr lang="en-US" sz="2800" dirty="0">
                <a:solidFill>
                  <a:schemeClr val="tx1"/>
                </a:solidFill>
                <a:cs typeface="Times New Roman" panose="02020603050405020304" pitchFamily="18" charset="0"/>
              </a:rPr>
              <a:t>First identified in tropical rainforest areas of Central and West Africa and with time it spread to other regions.</a:t>
            </a:r>
          </a:p>
          <a:p>
            <a:pPr>
              <a:lnSpc>
                <a:spcPct val="150000"/>
              </a:lnSpc>
              <a:buFont typeface="Wingdings 3" panose="05040102010807070707" pitchFamily="18" charset="2"/>
              <a:buChar char="´"/>
            </a:pPr>
            <a:r>
              <a:rPr lang="en-US" sz="2800" dirty="0">
                <a:solidFill>
                  <a:schemeClr val="tx1"/>
                </a:solidFill>
                <a:cs typeface="Times New Roman" panose="02020603050405020304" pitchFamily="18" charset="0"/>
              </a:rPr>
              <a:t>It was first identified in Denmark in monkeys kept for research in </a:t>
            </a:r>
            <a:r>
              <a:rPr lang="en-US" sz="2800" b="1" dirty="0">
                <a:solidFill>
                  <a:schemeClr val="tx1"/>
                </a:solidFill>
                <a:cs typeface="Times New Roman" panose="02020603050405020304" pitchFamily="18" charset="0"/>
              </a:rPr>
              <a:t>1958</a:t>
            </a:r>
            <a:r>
              <a:rPr lang="en-US" sz="2800" dirty="0">
                <a:solidFill>
                  <a:schemeClr val="tx1"/>
                </a:solidFill>
                <a:cs typeface="Times New Roman" panose="02020603050405020304" pitchFamily="18" charset="0"/>
              </a:rPr>
              <a:t>.</a:t>
            </a:r>
          </a:p>
          <a:p>
            <a:r>
              <a:rPr lang="en-US" sz="2800" dirty="0">
                <a:solidFill>
                  <a:schemeClr val="tx1"/>
                </a:solidFill>
                <a:cs typeface="Times New Roman" panose="02020603050405020304" pitchFamily="18" charset="0"/>
              </a:rPr>
              <a:t>The first reported human case was a nine month old boy from DRC in </a:t>
            </a:r>
            <a:r>
              <a:rPr lang="en-US" sz="2800" b="1" dirty="0">
                <a:solidFill>
                  <a:schemeClr val="tx1"/>
                </a:solidFill>
                <a:cs typeface="Times New Roman" panose="02020603050405020304" pitchFamily="18" charset="0"/>
              </a:rPr>
              <a:t>1970</a:t>
            </a:r>
            <a:endParaRPr lang="en-US" sz="28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kern="12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Worldwide outbreak affected  18,788 since 1970 to 2019. </a:t>
            </a:r>
          </a:p>
          <a:p>
            <a:r>
              <a:rPr lang="en-US" sz="2800" kern="12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8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current outbreak </a:t>
            </a:r>
            <a:r>
              <a:rPr lang="en-US" sz="2800" kern="12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upsurge from 2022 has  has affected more than 116 countries with Kenya </a:t>
            </a:r>
            <a:r>
              <a:rPr lang="en-US" sz="28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included.</a:t>
            </a:r>
            <a:r>
              <a:rPr lang="en-US" sz="28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50000"/>
              </a:lnSpc>
              <a:buFont typeface="Wingdings 3" panose="05040102010807070707" pitchFamily="18" charset="2"/>
              <a:buChar char="´"/>
            </a:pPr>
            <a:endParaRPr lang="en-US" sz="28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 3" panose="05040102010807070707" pitchFamily="18" charset="2"/>
              <a:buChar char="´"/>
            </a:pPr>
            <a:endParaRPr lang="en-K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Mpox (monkeypox) outbreak 2022 - Global">
            <a:extLst>
              <a:ext uri="{FF2B5EF4-FFF2-40B4-BE49-F238E27FC236}">
                <a16:creationId xmlns:a16="http://schemas.microsoft.com/office/drawing/2014/main" id="{D352BE52-5B1D-4747-B562-41B6ABB331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2326" y="5324168"/>
            <a:ext cx="3338943" cy="1533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EA246FE-677C-423D-817E-408D2CC7E0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16548" y="5219114"/>
            <a:ext cx="4475452" cy="1638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756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DEDA2-9C90-D64F-A616-562FC4663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7574" y="264696"/>
            <a:ext cx="9746226" cy="765818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THE PATHOGEN</a:t>
            </a:r>
            <a:endParaRPr lang="en-KE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4A2E26-9C85-1E71-82D7-0D111487F9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871" y="1030515"/>
            <a:ext cx="11012128" cy="5827484"/>
          </a:xfrm>
        </p:spPr>
        <p:txBody>
          <a:bodyPr>
            <a:normAutofit lnSpcReduction="10000"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An enveloped double stranded DNA virus</a:t>
            </a:r>
          </a:p>
          <a:p>
            <a:r>
              <a:rPr lang="en-US" sz="2800" dirty="0">
                <a:solidFill>
                  <a:schemeClr val="tx1"/>
                </a:solidFill>
              </a:rPr>
              <a:t>There two clades of monkey pox virus</a:t>
            </a:r>
          </a:p>
          <a:p>
            <a:endParaRPr lang="en-US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chemeClr val="tx1"/>
                </a:solidFill>
              </a:rPr>
              <a:t>Clade 1</a:t>
            </a:r>
          </a:p>
          <a:p>
            <a:r>
              <a:rPr lang="en-US" sz="2800" dirty="0">
                <a:solidFill>
                  <a:schemeClr val="tx1"/>
                </a:solidFill>
              </a:rPr>
              <a:t>Endemic in Central Africa or Congo Basin</a:t>
            </a:r>
          </a:p>
          <a:p>
            <a:r>
              <a:rPr lang="en-US" sz="2800" dirty="0">
                <a:solidFill>
                  <a:schemeClr val="tx1"/>
                </a:solidFill>
              </a:rPr>
              <a:t>More virulent and associated with large outbreaks</a:t>
            </a:r>
          </a:p>
          <a:p>
            <a:r>
              <a:rPr lang="en-US" sz="2800" dirty="0">
                <a:solidFill>
                  <a:schemeClr val="tx1"/>
                </a:solidFill>
              </a:rPr>
              <a:t>Case fatality rate around 10% (CDC 2024)</a:t>
            </a:r>
          </a:p>
          <a:p>
            <a:endParaRPr lang="en-US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chemeClr val="tx1"/>
                </a:solidFill>
              </a:rPr>
              <a:t>Clade II</a:t>
            </a:r>
          </a:p>
          <a:p>
            <a:r>
              <a:rPr lang="en-US" sz="2800" dirty="0">
                <a:solidFill>
                  <a:schemeClr val="tx1"/>
                </a:solidFill>
              </a:rPr>
              <a:t>Endemic in West Africa</a:t>
            </a:r>
          </a:p>
          <a:p>
            <a:r>
              <a:rPr lang="en-US" sz="2800" dirty="0">
                <a:solidFill>
                  <a:schemeClr val="tx1"/>
                </a:solidFill>
              </a:rPr>
              <a:t>Low case fatality rate around 3.6% (CDC 2024)</a:t>
            </a: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400" dirty="0">
              <a:solidFill>
                <a:schemeClr val="tx1"/>
              </a:solidFill>
            </a:endParaRPr>
          </a:p>
          <a:p>
            <a:endParaRPr lang="en-US" sz="2400" dirty="0">
              <a:solidFill>
                <a:schemeClr val="tx1"/>
              </a:solidFill>
            </a:endParaRPr>
          </a:p>
          <a:p>
            <a:endParaRPr lang="en-US" sz="24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pic>
        <p:nvPicPr>
          <p:cNvPr id="8194" name="Picture 2" descr="New mpox strain in DR Congo 'most ...">
            <a:extLst>
              <a:ext uri="{FF2B5EF4-FFF2-40B4-BE49-F238E27FC236}">
                <a16:creationId xmlns:a16="http://schemas.microsoft.com/office/drawing/2014/main" id="{38F377F5-7BC4-E247-6CD6-6D9EE21BCD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5139" y="1030514"/>
            <a:ext cx="2998573" cy="2310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21590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2A468-41A0-4F5D-B19C-584958E3F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1317" y="309716"/>
            <a:ext cx="9823296" cy="868844"/>
          </a:xfrm>
        </p:spPr>
        <p:txBody>
          <a:bodyPr>
            <a:normAutofit fontScale="90000"/>
          </a:bodyPr>
          <a:lstStyle/>
          <a:p>
            <a:r>
              <a:rPr lang="en-US" b="1" i="0" dirty="0">
                <a:solidFill>
                  <a:schemeClr val="tx1"/>
                </a:solidFill>
                <a:effectLst/>
              </a:rPr>
              <a:t>WHO Mpox outbreak case definition</a:t>
            </a:r>
            <a:br>
              <a:rPr lang="en-US" b="1" i="0" dirty="0">
                <a:effectLst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E2B9DC-A005-4E2A-9D39-6FEF5E272D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360" y="1178560"/>
            <a:ext cx="11460480" cy="5679440"/>
          </a:xfrm>
        </p:spPr>
        <p:txBody>
          <a:bodyPr>
            <a:noAutofit/>
          </a:bodyPr>
          <a:lstStyle/>
          <a:p>
            <a:r>
              <a:rPr lang="en-US" sz="2800" b="1" i="0" dirty="0">
                <a:solidFill>
                  <a:schemeClr val="tx1"/>
                </a:solidFill>
                <a:effectLst/>
              </a:rPr>
              <a:t>A Suspected  </a:t>
            </a:r>
            <a:r>
              <a:rPr lang="en-US" sz="2800" b="0" i="0" dirty="0">
                <a:solidFill>
                  <a:schemeClr val="tx1"/>
                </a:solidFill>
                <a:effectLst/>
              </a:rPr>
              <a:t>-A person who is a contact of a probable or confirmed Mpox case in the 21 days before the onset of signs or symptoms.</a:t>
            </a:r>
          </a:p>
          <a:p>
            <a:endParaRPr lang="en-US" sz="2800" b="0" i="0" dirty="0">
              <a:solidFill>
                <a:schemeClr val="tx1"/>
              </a:solidFill>
              <a:effectLst/>
            </a:endParaRPr>
          </a:p>
          <a:p>
            <a:r>
              <a:rPr lang="en-US" sz="2800" b="0" i="0" dirty="0">
                <a:solidFill>
                  <a:schemeClr val="tx1"/>
                </a:solidFill>
                <a:effectLst/>
              </a:rPr>
              <a:t> </a:t>
            </a:r>
            <a:r>
              <a:rPr lang="en-US" sz="2800" b="1" i="0" dirty="0">
                <a:solidFill>
                  <a:schemeClr val="tx1"/>
                </a:solidFill>
                <a:effectLst/>
              </a:rPr>
              <a:t>A Probable- </a:t>
            </a:r>
            <a:r>
              <a:rPr lang="en-US" sz="2800" b="0" i="0" dirty="0">
                <a:solidFill>
                  <a:schemeClr val="tx1"/>
                </a:solidFill>
                <a:effectLst/>
              </a:rPr>
              <a:t>A person presenting with an unexplained acute skin rash, mucosal lesions or lymphadenopathy and link to a probable or confirmed case of </a:t>
            </a:r>
            <a:r>
              <a:rPr lang="en-US" sz="2800" dirty="0">
                <a:solidFill>
                  <a:schemeClr val="tx1"/>
                </a:solidFill>
              </a:rPr>
              <a:t>M</a:t>
            </a:r>
            <a:r>
              <a:rPr lang="en-US" sz="2800" b="0" i="0" dirty="0">
                <a:solidFill>
                  <a:schemeClr val="tx1"/>
                </a:solidFill>
                <a:effectLst/>
              </a:rPr>
              <a:t>pox in the 21 days before symptom onset</a:t>
            </a:r>
          </a:p>
          <a:p>
            <a:pPr marL="0" indent="0">
              <a:buNone/>
            </a:pPr>
            <a:endParaRPr lang="en-US" sz="2800" b="0" i="0" dirty="0">
              <a:solidFill>
                <a:schemeClr val="tx1"/>
              </a:solidFill>
              <a:effectLst/>
            </a:endParaRPr>
          </a:p>
          <a:p>
            <a:r>
              <a:rPr lang="en-US" sz="2800" b="1" i="0" dirty="0">
                <a:solidFill>
                  <a:schemeClr val="tx1"/>
                </a:solidFill>
                <a:effectLst/>
              </a:rPr>
              <a:t>Confirmed</a:t>
            </a:r>
            <a:r>
              <a:rPr lang="en-US" sz="2800" b="0" i="0" dirty="0">
                <a:solidFill>
                  <a:schemeClr val="tx1"/>
                </a:solidFill>
                <a:effectLst/>
              </a:rPr>
              <a:t> -A person with laboratory confirmed MPXV infection by detection of unique sequences of viral DNA by real-time polymerase chain reaction (PCR) and/or sequencing.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0942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8BE00-F357-B79A-8F14-39DEB7B7E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1464"/>
          </a:xfrm>
        </p:spPr>
        <p:txBody>
          <a:bodyPr>
            <a:normAutofit fontScale="90000"/>
          </a:bodyPr>
          <a:lstStyle/>
          <a:p>
            <a:r>
              <a:rPr lang="en-US" dirty="0"/>
              <a:t>     </a:t>
            </a:r>
            <a:r>
              <a:rPr lang="en-US" sz="4400" b="1" dirty="0">
                <a:solidFill>
                  <a:schemeClr val="tx1"/>
                </a:solidFill>
              </a:rPr>
              <a:t>Defining mpox outbreaks</a:t>
            </a:r>
            <a:endParaRPr lang="en-KE" sz="44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73CEC1-3B96-308B-7458-DF872C129D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697" y="1311442"/>
            <a:ext cx="8933935" cy="518143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chemeClr val="tx1"/>
                </a:solidFill>
              </a:rPr>
              <a:t>A suspected outbreak </a:t>
            </a:r>
          </a:p>
          <a:p>
            <a:r>
              <a:rPr lang="en-US" sz="3000" dirty="0">
                <a:solidFill>
                  <a:schemeClr val="tx1"/>
                </a:solidFill>
              </a:rPr>
              <a:t>the occurrence of one or more  probable case of mpox in a nationally or locally defined geographic area, regardless of the origin of the case or cases.</a:t>
            </a:r>
          </a:p>
          <a:p>
            <a:endParaRPr lang="en-US" sz="3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3000" b="1" dirty="0">
                <a:solidFill>
                  <a:schemeClr val="tx1"/>
                </a:solidFill>
              </a:rPr>
              <a:t>A confirmed outbreak</a:t>
            </a:r>
          </a:p>
          <a:p>
            <a:r>
              <a:rPr lang="en-US" sz="3000" dirty="0">
                <a:solidFill>
                  <a:schemeClr val="tx1"/>
                </a:solidFill>
              </a:rPr>
              <a:t>the occurrence of one or more laboratory confirmed cases of mpox in a nationally or locally defined geographic area regardless of the origin of the case</a:t>
            </a:r>
            <a:endParaRPr lang="en-KE" sz="3000" dirty="0">
              <a:solidFill>
                <a:schemeClr val="tx1"/>
              </a:solidFill>
            </a:endParaRPr>
          </a:p>
        </p:txBody>
      </p:sp>
      <p:pic>
        <p:nvPicPr>
          <p:cNvPr id="9218" name="Picture 2" descr="Mpox (monkeypox) outbreak 2022 - Global">
            <a:extLst>
              <a:ext uri="{FF2B5EF4-FFF2-40B4-BE49-F238E27FC236}">
                <a16:creationId xmlns:a16="http://schemas.microsoft.com/office/drawing/2014/main" id="{16D1396C-7A38-4CC2-59D6-1EFC69250A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7632" y="4769708"/>
            <a:ext cx="2714368" cy="2048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1338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D23B6-4E15-473B-8B32-AFEEC2D8E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2868" y="240748"/>
            <a:ext cx="9510932" cy="594140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chemeClr val="tx1"/>
                </a:solidFill>
                <a:cs typeface="Times New Roman" panose="02020603050405020304" pitchFamily="18" charset="0"/>
              </a:rPr>
              <a:t>How is Mpox </a:t>
            </a:r>
            <a:r>
              <a:rPr lang="en-US" sz="4000" b="1" kern="12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Transmitted?</a:t>
            </a:r>
            <a:br>
              <a:rPr lang="en-US" sz="40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4000" b="1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E9E150-E5E8-4D33-9625-7303D360A1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1514" y="834889"/>
            <a:ext cx="10630486" cy="621484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  <a:buSzPct val="90000"/>
              <a:buFont typeface="Wingdings 3" panose="05040102010807070707" pitchFamily="18" charset="2"/>
              <a:buChar char="´"/>
            </a:pPr>
            <a:r>
              <a:rPr lang="en-US" sz="3400" dirty="0">
                <a:solidFill>
                  <a:schemeClr val="tx1"/>
                </a:solidFill>
                <a:cs typeface="Times New Roman" panose="02020603050405020304" pitchFamily="18" charset="0"/>
              </a:rPr>
              <a:t>Mpox spreads through </a:t>
            </a:r>
            <a:r>
              <a:rPr lang="en-US" sz="3400" b="1" dirty="0">
                <a:solidFill>
                  <a:schemeClr val="tx1"/>
                </a:solidFill>
                <a:cs typeface="Times New Roman" panose="02020603050405020304" pitchFamily="18" charset="0"/>
              </a:rPr>
              <a:t>direct contact </a:t>
            </a:r>
            <a:r>
              <a:rPr lang="en-US" sz="3400" dirty="0">
                <a:solidFill>
                  <a:schemeClr val="tx1"/>
                </a:solidFill>
                <a:cs typeface="Times New Roman" panose="02020603050405020304" pitchFamily="18" charset="0"/>
              </a:rPr>
              <a:t>with infected skin, scabs ,body fluid</a:t>
            </a:r>
            <a:r>
              <a:rPr lang="en-US" sz="3400" b="0" i="0" dirty="0">
                <a:solidFill>
                  <a:schemeClr val="tx1"/>
                </a:solidFill>
                <a:effectLst/>
                <a:cs typeface="Times New Roman" panose="02020603050405020304" pitchFamily="18" charset="0"/>
              </a:rPr>
              <a:t> </a:t>
            </a:r>
            <a:r>
              <a:rPr lang="en-US" sz="3400" dirty="0">
                <a:solidFill>
                  <a:schemeClr val="tx1"/>
                </a:solidFill>
                <a:cs typeface="Times New Roman" panose="02020603050405020304" pitchFamily="18" charset="0"/>
              </a:rPr>
              <a:t>, blood, or wounds </a:t>
            </a:r>
          </a:p>
          <a:p>
            <a:pPr>
              <a:lnSpc>
                <a:spcPct val="150000"/>
              </a:lnSpc>
              <a:buSzPct val="90000"/>
              <a:buFont typeface="Wingdings 3" panose="05040102010807070707" pitchFamily="18" charset="2"/>
              <a:buChar char="´"/>
            </a:pPr>
            <a:r>
              <a:rPr lang="en-US" sz="3400" b="1" dirty="0">
                <a:solidFill>
                  <a:schemeClr val="tx1"/>
                </a:solidFill>
                <a:cs typeface="Times New Roman" panose="02020603050405020304" pitchFamily="18" charset="0"/>
              </a:rPr>
              <a:t>Indirect contact </a:t>
            </a:r>
            <a:r>
              <a:rPr lang="en-US" sz="3400" dirty="0">
                <a:solidFill>
                  <a:schemeClr val="tx1"/>
                </a:solidFill>
                <a:cs typeface="Times New Roman" panose="02020603050405020304" pitchFamily="18" charset="0"/>
              </a:rPr>
              <a:t>with contaminated materials e.g. bed linen, cloth, contaminated surfaces </a:t>
            </a:r>
          </a:p>
          <a:p>
            <a:pPr>
              <a:lnSpc>
                <a:spcPct val="150000"/>
              </a:lnSpc>
              <a:buSzPct val="90000"/>
              <a:buFont typeface="Wingdings 3" panose="05040102010807070707" pitchFamily="18" charset="2"/>
              <a:buChar char="´"/>
            </a:pPr>
            <a:r>
              <a:rPr lang="en-US" sz="3400" dirty="0">
                <a:solidFill>
                  <a:schemeClr val="tx1"/>
                </a:solidFill>
                <a:cs typeface="Times New Roman" panose="02020603050405020304" pitchFamily="18" charset="0"/>
              </a:rPr>
              <a:t>Contact with </a:t>
            </a:r>
            <a:r>
              <a:rPr lang="en-US" sz="3400" b="1" dirty="0">
                <a:solidFill>
                  <a:schemeClr val="tx1"/>
                </a:solidFill>
                <a:cs typeface="Times New Roman" panose="02020603050405020304" pitchFamily="18" charset="0"/>
              </a:rPr>
              <a:t>respiratory droplets </a:t>
            </a:r>
            <a:r>
              <a:rPr lang="en-US" sz="3400" dirty="0">
                <a:solidFill>
                  <a:schemeClr val="tx1"/>
                </a:solidFill>
                <a:cs typeface="Times New Roman" panose="02020603050405020304" pitchFamily="18" charset="0"/>
              </a:rPr>
              <a:t>during prolonged  close face to face with an infected person.</a:t>
            </a:r>
          </a:p>
          <a:p>
            <a:pPr>
              <a:lnSpc>
                <a:spcPct val="150000"/>
              </a:lnSpc>
              <a:buSzPct val="90000"/>
              <a:buFont typeface="Wingdings 3" panose="05040102010807070707" pitchFamily="18" charset="2"/>
              <a:buChar char="´"/>
            </a:pPr>
            <a:r>
              <a:rPr lang="en-US" sz="3400" dirty="0">
                <a:solidFill>
                  <a:schemeClr val="tx1"/>
                </a:solidFill>
                <a:cs typeface="Times New Roman" panose="02020603050405020304" pitchFamily="18" charset="0"/>
              </a:rPr>
              <a:t>Pregnant mother can spread the virus to the </a:t>
            </a:r>
            <a:r>
              <a:rPr lang="en-US" sz="3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foetus</a:t>
            </a:r>
            <a:r>
              <a:rPr lang="en-US" sz="3400" dirty="0">
                <a:solidFill>
                  <a:schemeClr val="tx1"/>
                </a:solidFill>
                <a:cs typeface="Times New Roman" panose="02020603050405020304" pitchFamily="18" charset="0"/>
              </a:rPr>
              <a:t> through </a:t>
            </a:r>
            <a:r>
              <a:rPr lang="en-US" sz="3400" b="1" dirty="0">
                <a:solidFill>
                  <a:schemeClr val="tx1"/>
                </a:solidFill>
                <a:cs typeface="Times New Roman" panose="02020603050405020304" pitchFamily="18" charset="0"/>
              </a:rPr>
              <a:t>the placenta</a:t>
            </a:r>
          </a:p>
          <a:p>
            <a:pPr>
              <a:lnSpc>
                <a:spcPct val="150000"/>
              </a:lnSpc>
              <a:buSzPct val="90000"/>
              <a:buFont typeface="Wingdings 3" panose="05040102010807070707" pitchFamily="18" charset="2"/>
              <a:buChar char="´"/>
            </a:pPr>
            <a:r>
              <a:rPr lang="en-US" sz="3400" dirty="0">
                <a:solidFill>
                  <a:schemeClr val="tx1"/>
                </a:solidFill>
                <a:cs typeface="Times New Roman" panose="02020603050405020304" pitchFamily="18" charset="0"/>
              </a:rPr>
              <a:t>Though </a:t>
            </a:r>
            <a:r>
              <a:rPr lang="en-US" sz="3400" b="1" dirty="0">
                <a:solidFill>
                  <a:schemeClr val="tx1"/>
                </a:solidFill>
                <a:cs typeface="Times New Roman" panose="02020603050405020304" pitchFamily="18" charset="0"/>
              </a:rPr>
              <a:t>sexual intercourse</a:t>
            </a:r>
            <a:r>
              <a:rPr lang="en-US" sz="3400" b="1" i="0" dirty="0">
                <a:solidFill>
                  <a:schemeClr val="tx1"/>
                </a:solidFill>
                <a:effectLst/>
              </a:rPr>
              <a:t> </a:t>
            </a:r>
            <a:r>
              <a:rPr lang="en-US" sz="3400" dirty="0">
                <a:solidFill>
                  <a:schemeClr val="tx1"/>
                </a:solidFill>
                <a:cs typeface="Times New Roman" panose="02020603050405020304" pitchFamily="18" charset="0"/>
              </a:rPr>
              <a:t>with an infected person/sex toys</a:t>
            </a:r>
          </a:p>
          <a:p>
            <a:pPr>
              <a:lnSpc>
                <a:spcPct val="150000"/>
              </a:lnSpc>
              <a:buSzPct val="90000"/>
              <a:buFont typeface="Wingdings 3" panose="05040102010807070707" pitchFamily="18" charset="2"/>
              <a:buChar char="´"/>
            </a:pPr>
            <a:r>
              <a:rPr lang="en-US" sz="3400" b="1" i="0" dirty="0">
                <a:solidFill>
                  <a:schemeClr val="tx1"/>
                </a:solidFill>
                <a:effectLst/>
                <a:cs typeface="Times New Roman" panose="02020603050405020304" pitchFamily="18" charset="0"/>
              </a:rPr>
              <a:t>Animal-to-human</a:t>
            </a:r>
            <a:r>
              <a:rPr lang="en-US" sz="3400" b="0" i="0" dirty="0">
                <a:solidFill>
                  <a:schemeClr val="tx1"/>
                </a:solidFill>
                <a:effectLst/>
                <a:cs typeface="Times New Roman" panose="02020603050405020304" pitchFamily="18" charset="0"/>
              </a:rPr>
              <a:t> transmission through bites, scratches, or direct contact with blood, body fluids, or wounds of an infected animal</a:t>
            </a:r>
            <a:r>
              <a:rPr lang="en-US" sz="3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50000"/>
              </a:lnSpc>
              <a:buSzPct val="90000"/>
              <a:buFont typeface="Wingdings 3" panose="05040102010807070707" pitchFamily="18" charset="2"/>
              <a:buChar char="´"/>
            </a:pPr>
            <a:endParaRPr lang="en-US" sz="3400" dirty="0">
              <a:cs typeface="Times New Roman" panose="02020603050405020304" pitchFamily="18" charset="0"/>
            </a:endParaRPr>
          </a:p>
          <a:p>
            <a:pPr>
              <a:buFont typeface="Wingdings 3" panose="05040102010807070707" pitchFamily="18" charset="2"/>
              <a:buChar char="´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694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115B61-0925-473B-9928-AEBF77207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8599" y="235975"/>
            <a:ext cx="9384322" cy="801859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en-US" sz="4000" b="1" dirty="0">
                <a:solidFill>
                  <a:schemeClr val="tx1"/>
                </a:solidFill>
                <a:cs typeface="Times New Roman" panose="02020603050405020304" pitchFamily="18" charset="0"/>
              </a:rPr>
              <a:t>Signs and symptoms of Mpox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B07677-8F57-4802-9726-B355E14D6D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1984" y="1037835"/>
            <a:ext cx="10640015" cy="582016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b="0" i="0" dirty="0">
                <a:solidFill>
                  <a:schemeClr val="tx1"/>
                </a:solidFill>
                <a:effectLst/>
                <a:cs typeface="Times New Roman" panose="02020603050405020304" pitchFamily="18" charset="0"/>
              </a:rPr>
              <a:t>The incubation period is roughly 1-3 weeks.</a:t>
            </a:r>
            <a:endParaRPr lang="en-US" sz="2800" kern="1200" dirty="0"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kern="12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Mpox symptoms last 2 to 4 weeks and may include:</a:t>
            </a:r>
            <a:endParaRPr lang="en-US" sz="2800" dirty="0"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algn="l">
              <a:buFont typeface="Wingdings 3" panose="05040102010807070707" pitchFamily="18" charset="2"/>
              <a:buChar char="´"/>
            </a:pPr>
            <a:r>
              <a:rPr lang="en-US" sz="2800" b="0" i="0" dirty="0">
                <a:solidFill>
                  <a:schemeClr val="tx1"/>
                </a:solidFill>
                <a:effectLst/>
                <a:cs typeface="Times New Roman" panose="02020603050405020304" pitchFamily="18" charset="0"/>
              </a:rPr>
              <a:t>Skin rash </a:t>
            </a:r>
            <a:r>
              <a:rPr lang="en-US" sz="2800" kern="12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(this is the most noticeable sign)</a:t>
            </a:r>
            <a:endParaRPr lang="en-US" sz="2800" b="0" i="0" dirty="0">
              <a:solidFill>
                <a:schemeClr val="tx1"/>
              </a:solidFill>
              <a:effectLst/>
              <a:cs typeface="Times New Roman" panose="02020603050405020304" pitchFamily="18" charset="0"/>
            </a:endParaRPr>
          </a:p>
          <a:p>
            <a:pPr algn="l">
              <a:buFont typeface="Wingdings 3" panose="05040102010807070707" pitchFamily="18" charset="2"/>
              <a:buChar char="´"/>
            </a:pPr>
            <a:r>
              <a:rPr lang="en-US" sz="2800" b="0" i="0" dirty="0">
                <a:solidFill>
                  <a:schemeClr val="tx1"/>
                </a:solidFill>
                <a:effectLst/>
                <a:cs typeface="Times New Roman" panose="02020603050405020304" pitchFamily="18" charset="0"/>
              </a:rPr>
              <a:t>Fever</a:t>
            </a:r>
            <a:endParaRPr lang="en-US" sz="28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l">
              <a:buFont typeface="Wingdings 3" panose="05040102010807070707" pitchFamily="18" charset="2"/>
              <a:buChar char="´"/>
            </a:pPr>
            <a:r>
              <a:rPr lang="en-US" sz="2800" b="0" i="0" dirty="0">
                <a:solidFill>
                  <a:schemeClr val="tx1"/>
                </a:solidFill>
                <a:effectLst/>
                <a:cs typeface="Times New Roman" panose="02020603050405020304" pitchFamily="18" charset="0"/>
              </a:rPr>
              <a:t>Headache</a:t>
            </a:r>
            <a:endParaRPr lang="en-US" sz="28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l">
              <a:buFont typeface="Wingdings 3" panose="05040102010807070707" pitchFamily="18" charset="2"/>
              <a:buChar char="´"/>
            </a:pPr>
            <a:r>
              <a:rPr lang="en-US" sz="2800" dirty="0">
                <a:solidFill>
                  <a:schemeClr val="tx1"/>
                </a:solidFill>
                <a:cs typeface="Times New Roman" panose="02020603050405020304" pitchFamily="18" charset="0"/>
              </a:rPr>
              <a:t>Sore Throat</a:t>
            </a:r>
          </a:p>
          <a:p>
            <a:pPr algn="l">
              <a:buFont typeface="Wingdings 3" panose="05040102010807070707" pitchFamily="18" charset="2"/>
              <a:buChar char="´"/>
            </a:pPr>
            <a:r>
              <a:rPr lang="en-US" sz="2800" b="0" i="0" dirty="0">
                <a:solidFill>
                  <a:schemeClr val="tx1"/>
                </a:solidFill>
                <a:effectLst/>
                <a:cs typeface="Times New Roman" panose="02020603050405020304" pitchFamily="18" charset="0"/>
              </a:rPr>
              <a:t>Swollen lymph nodes.</a:t>
            </a:r>
          </a:p>
          <a:p>
            <a:pPr algn="l">
              <a:buFont typeface="Wingdings 3" panose="05040102010807070707" pitchFamily="18" charset="2"/>
              <a:buChar char="´"/>
            </a:pPr>
            <a:r>
              <a:rPr lang="en-US" sz="2800" dirty="0">
                <a:solidFill>
                  <a:schemeClr val="tx1"/>
                </a:solidFill>
                <a:cs typeface="Times New Roman" panose="02020603050405020304" pitchFamily="18" charset="0"/>
              </a:rPr>
              <a:t>Body </a:t>
            </a:r>
            <a:r>
              <a:rPr lang="en-US" sz="2800" b="0" i="0" dirty="0">
                <a:solidFill>
                  <a:schemeClr val="tx1"/>
                </a:solidFill>
                <a:effectLst/>
                <a:cs typeface="Times New Roman" panose="02020603050405020304" pitchFamily="18" charset="0"/>
              </a:rPr>
              <a:t>aches and backpains</a:t>
            </a:r>
          </a:p>
          <a:p>
            <a:pPr algn="l">
              <a:buFont typeface="Wingdings 3" panose="05040102010807070707" pitchFamily="18" charset="2"/>
              <a:buChar char="´"/>
            </a:pPr>
            <a:r>
              <a:rPr lang="en-US" sz="2800" b="0" i="0" dirty="0">
                <a:solidFill>
                  <a:schemeClr val="tx1"/>
                </a:solidFill>
                <a:effectLst/>
                <a:cs typeface="Times New Roman" panose="02020603050405020304" pitchFamily="18" charset="0"/>
              </a:rPr>
              <a:t>Tiredness.</a:t>
            </a:r>
          </a:p>
          <a:p>
            <a:pPr marL="0" indent="0" algn="l">
              <a:buNone/>
            </a:pPr>
            <a:r>
              <a:rPr lang="en-US" sz="2800" i="1" kern="12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NB. Mpox symptoms may last longer for individuals with weakened immune system.</a:t>
            </a:r>
            <a:endParaRPr lang="en-US" sz="2800" b="0" i="1" dirty="0">
              <a:solidFill>
                <a:schemeClr val="tx1"/>
              </a:solidFill>
              <a:effectLst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51218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9B6F5-0AE5-172E-7CAE-82736FA0D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4560" y="132898"/>
            <a:ext cx="9426334" cy="648128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chemeClr val="tx1"/>
                </a:solidFill>
                <a:cs typeface="Times New Roman" panose="02020603050405020304" pitchFamily="18" charset="0"/>
              </a:rPr>
              <a:t>Mpox rash characteristic</a:t>
            </a:r>
            <a:endParaRPr lang="en-KE" sz="4000" b="1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B1D6E2-86E6-0C8D-B5C3-377708C8C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7785" y="733854"/>
            <a:ext cx="10003109" cy="5944075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3200" b="0" i="0" dirty="0">
                <a:solidFill>
                  <a:schemeClr val="tx1"/>
                </a:solidFill>
                <a:effectLst/>
                <a:highlight>
                  <a:srgbClr val="FFFFFF"/>
                </a:highlight>
                <a:cs typeface="Times New Roman" panose="02020603050405020304" pitchFamily="18" charset="0"/>
              </a:rPr>
              <a:t>These can appear anywhere on the body such as the:</a:t>
            </a:r>
          </a:p>
          <a:p>
            <a:pPr algn="l">
              <a:buFont typeface="Wingdings 3" panose="05040102010807070707" pitchFamily="18" charset="2"/>
              <a:buChar char="´"/>
            </a:pPr>
            <a:r>
              <a:rPr lang="en-US" sz="3200" dirty="0">
                <a:solidFill>
                  <a:schemeClr val="tx1"/>
                </a:solidFill>
                <a:highlight>
                  <a:srgbClr val="FFFFFF"/>
                </a:highlight>
                <a:cs typeface="Times New Roman" panose="02020603050405020304" pitchFamily="18" charset="0"/>
              </a:rPr>
              <a:t>F</a:t>
            </a:r>
            <a:r>
              <a:rPr lang="en-US" sz="3200" b="0" i="0" dirty="0">
                <a:solidFill>
                  <a:schemeClr val="tx1"/>
                </a:solidFill>
                <a:effectLst/>
                <a:highlight>
                  <a:srgbClr val="FFFFFF"/>
                </a:highlight>
                <a:cs typeface="Times New Roman" panose="02020603050405020304" pitchFamily="18" charset="0"/>
              </a:rPr>
              <a:t>ace, Mouth and Throat</a:t>
            </a:r>
          </a:p>
          <a:p>
            <a:pPr algn="l">
              <a:buFont typeface="Wingdings 3" panose="05040102010807070707" pitchFamily="18" charset="2"/>
              <a:buChar char="´"/>
            </a:pPr>
            <a:r>
              <a:rPr lang="en-US" sz="3200" dirty="0">
                <a:solidFill>
                  <a:schemeClr val="tx1"/>
                </a:solidFill>
                <a:highlight>
                  <a:srgbClr val="FFFFFF"/>
                </a:highlight>
                <a:cs typeface="Times New Roman" panose="02020603050405020304" pitchFamily="18" charset="0"/>
              </a:rPr>
              <a:t>P</a:t>
            </a:r>
            <a:r>
              <a:rPr lang="en-US" sz="3200" b="0" i="0" dirty="0">
                <a:solidFill>
                  <a:schemeClr val="tx1"/>
                </a:solidFill>
                <a:effectLst/>
                <a:highlight>
                  <a:srgbClr val="FFFFFF"/>
                </a:highlight>
                <a:cs typeface="Times New Roman" panose="02020603050405020304" pitchFamily="18" charset="0"/>
              </a:rPr>
              <a:t>alms of hands and soles of feet</a:t>
            </a:r>
          </a:p>
          <a:p>
            <a:pPr algn="l">
              <a:buFont typeface="Wingdings 3" panose="05040102010807070707" pitchFamily="18" charset="2"/>
              <a:buChar char="´"/>
            </a:pPr>
            <a:r>
              <a:rPr lang="en-US" sz="3200" dirty="0">
                <a:solidFill>
                  <a:schemeClr val="tx1"/>
                </a:solidFill>
                <a:highlight>
                  <a:srgbClr val="FFFFFF"/>
                </a:highlight>
                <a:cs typeface="Times New Roman" panose="02020603050405020304" pitchFamily="18" charset="0"/>
              </a:rPr>
              <a:t>G</a:t>
            </a:r>
            <a:r>
              <a:rPr lang="en-US" sz="3200" b="0" i="0" dirty="0">
                <a:solidFill>
                  <a:schemeClr val="tx1"/>
                </a:solidFill>
                <a:effectLst/>
                <a:highlight>
                  <a:srgbClr val="FFFFFF"/>
                </a:highlight>
                <a:cs typeface="Times New Roman" panose="02020603050405020304" pitchFamily="18" charset="0"/>
              </a:rPr>
              <a:t>roin and genital areas</a:t>
            </a:r>
          </a:p>
          <a:p>
            <a:pPr algn="l">
              <a:buFont typeface="Wingdings 3" panose="05040102010807070707" pitchFamily="18" charset="2"/>
              <a:buChar char="´"/>
            </a:pPr>
            <a:r>
              <a:rPr lang="en-US" sz="3200" dirty="0">
                <a:solidFill>
                  <a:schemeClr val="tx1"/>
                </a:solidFill>
                <a:highlight>
                  <a:srgbClr val="FFFFFF"/>
                </a:highlight>
                <a:cs typeface="Times New Roman" panose="02020603050405020304" pitchFamily="18" charset="0"/>
              </a:rPr>
              <a:t>A</a:t>
            </a:r>
            <a:r>
              <a:rPr lang="en-US" sz="3200" b="0" i="0" dirty="0">
                <a:solidFill>
                  <a:schemeClr val="tx1"/>
                </a:solidFill>
                <a:effectLst/>
                <a:highlight>
                  <a:srgbClr val="FFFFFF"/>
                </a:highlight>
                <a:cs typeface="Times New Roman" panose="02020603050405020304" pitchFamily="18" charset="0"/>
              </a:rPr>
              <a:t>nus.     </a:t>
            </a:r>
            <a:endParaRPr lang="en-US" sz="3200" b="0" i="0" dirty="0">
              <a:solidFill>
                <a:schemeClr val="tx1"/>
              </a:solidFill>
              <a:effectLst/>
              <a:highlight>
                <a:srgbClr val="FFFFFF"/>
              </a:highlight>
            </a:endParaRPr>
          </a:p>
          <a:p>
            <a:endParaRPr lang="en-KE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117D8C8-5DAC-8F8C-A05D-CF351FEBF8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88664" y="4074003"/>
            <a:ext cx="2743200" cy="2651099"/>
          </a:xfrm>
          <a:prstGeom prst="rect">
            <a:avLst/>
          </a:prstGeom>
        </p:spPr>
      </p:pic>
      <p:pic>
        <p:nvPicPr>
          <p:cNvPr id="5" name="Picture 6" descr="Monkeypox Pictures: What Does Mpox ...">
            <a:extLst>
              <a:ext uri="{FF2B5EF4-FFF2-40B4-BE49-F238E27FC236}">
                <a16:creationId xmlns:a16="http://schemas.microsoft.com/office/drawing/2014/main" id="{0F4611DE-8E07-4E81-83F6-077F2BA297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1025" y="4007134"/>
            <a:ext cx="3547639" cy="2651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Border Surveillance As Mpox Cases ...">
            <a:extLst>
              <a:ext uri="{FF2B5EF4-FFF2-40B4-BE49-F238E27FC236}">
                <a16:creationId xmlns:a16="http://schemas.microsoft.com/office/drawing/2014/main" id="{D6E2FE56-E5B7-4CA0-9A03-81AC8C0E58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322" y="4410288"/>
            <a:ext cx="5166927" cy="2651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59648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C63BC-0AAB-4342-84D6-24CB4992C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3613" y="161925"/>
            <a:ext cx="9940530" cy="549275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Mpox rash characteristic Stages 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07A7DB-28C9-45B4-853E-435527B93F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8543" y="711200"/>
            <a:ext cx="11513457" cy="630903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Font typeface="Wingdings 3" panose="05040102010807070707" pitchFamily="18" charset="2"/>
              <a:buChar char="´"/>
            </a:pPr>
            <a:r>
              <a:rPr lang="en-US" sz="2600" b="1" dirty="0">
                <a:solidFill>
                  <a:srgbClr val="000000"/>
                </a:solidFill>
              </a:rPr>
              <a:t>S</a:t>
            </a:r>
            <a:r>
              <a:rPr lang="en-US" sz="2600" b="1" i="0" dirty="0">
                <a:solidFill>
                  <a:srgbClr val="000000"/>
                </a:solidFill>
                <a:effectLst/>
              </a:rPr>
              <a:t>tage 1: Macules </a:t>
            </a:r>
            <a:r>
              <a:rPr lang="en-US" sz="2600" b="0" i="0" dirty="0">
                <a:solidFill>
                  <a:srgbClr val="000000"/>
                </a:solidFill>
                <a:effectLst/>
              </a:rPr>
              <a:t>appear like flat round pink spots with no bump, lasting for 1-2 days.</a:t>
            </a:r>
          </a:p>
          <a:p>
            <a:pPr algn="l">
              <a:lnSpc>
                <a:spcPct val="150000"/>
              </a:lnSpc>
            </a:pPr>
            <a:r>
              <a:rPr lang="en-US" sz="2600" b="1" i="0" dirty="0">
                <a:solidFill>
                  <a:srgbClr val="000000"/>
                </a:solidFill>
                <a:effectLst/>
              </a:rPr>
              <a:t>Stage 2: Papules</a:t>
            </a:r>
            <a:r>
              <a:rPr lang="en-US" sz="2600" dirty="0">
                <a:solidFill>
                  <a:srgbClr val="000000"/>
                </a:solidFill>
              </a:rPr>
              <a:t> </a:t>
            </a:r>
            <a:r>
              <a:rPr lang="en-US" sz="2600" b="0" i="0" dirty="0">
                <a:solidFill>
                  <a:srgbClr val="000000"/>
                </a:solidFill>
                <a:effectLst/>
              </a:rPr>
              <a:t>go from a flat, pink spot to a raised bump ,lasts for 1- 2 days.</a:t>
            </a:r>
          </a:p>
          <a:p>
            <a:pPr algn="l">
              <a:lnSpc>
                <a:spcPct val="150000"/>
              </a:lnSpc>
            </a:pPr>
            <a:r>
              <a:rPr lang="en-US" sz="2600" b="1" i="0" dirty="0">
                <a:solidFill>
                  <a:srgbClr val="000000"/>
                </a:solidFill>
                <a:effectLst/>
              </a:rPr>
              <a:t>Stage 3: Vesicles-T</a:t>
            </a:r>
            <a:r>
              <a:rPr lang="en-US" sz="2600" b="0" i="0" dirty="0">
                <a:solidFill>
                  <a:srgbClr val="000000"/>
                </a:solidFill>
                <a:effectLst/>
              </a:rPr>
              <a:t>he bumps go from raised to filled with a clear fluid for 1-2 days.</a:t>
            </a:r>
          </a:p>
          <a:p>
            <a:pPr algn="l">
              <a:lnSpc>
                <a:spcPct val="150000"/>
              </a:lnSpc>
            </a:pPr>
            <a:r>
              <a:rPr lang="en-US" sz="2600" b="1" i="0" dirty="0">
                <a:solidFill>
                  <a:srgbClr val="000000"/>
                </a:solidFill>
                <a:effectLst/>
              </a:rPr>
              <a:t>Stage 4: Pustules</a:t>
            </a:r>
            <a:r>
              <a:rPr lang="en-US" sz="2600" dirty="0">
                <a:solidFill>
                  <a:srgbClr val="000000"/>
                </a:solidFill>
              </a:rPr>
              <a:t>-</a:t>
            </a:r>
            <a:r>
              <a:rPr lang="en-US" sz="2600" b="0" i="0" dirty="0">
                <a:solidFill>
                  <a:srgbClr val="000000"/>
                </a:solidFill>
                <a:effectLst/>
              </a:rPr>
              <a:t>Vesicles progress from a clear fluid-filled bump to enlarged an opaque pus bump with a small divot in the center, this stage takes about a week.</a:t>
            </a:r>
          </a:p>
          <a:p>
            <a:pPr algn="l">
              <a:lnSpc>
                <a:spcPct val="150000"/>
              </a:lnSpc>
            </a:pPr>
            <a:r>
              <a:rPr lang="en-US" sz="2600" b="1" i="0" dirty="0">
                <a:solidFill>
                  <a:srgbClr val="000000"/>
                </a:solidFill>
                <a:effectLst/>
              </a:rPr>
              <a:t>Stage 5: Scabs</a:t>
            </a:r>
            <a:r>
              <a:rPr lang="en-US" sz="2600" dirty="0">
                <a:solidFill>
                  <a:srgbClr val="000000"/>
                </a:solidFill>
              </a:rPr>
              <a:t>-last o</a:t>
            </a:r>
            <a:r>
              <a:rPr lang="en-US" sz="2600" b="0" i="0" dirty="0">
                <a:solidFill>
                  <a:srgbClr val="000000"/>
                </a:solidFill>
                <a:effectLst/>
              </a:rPr>
              <a:t>ver a week or two, the pus bumps will crust and scab over. Scabs will remain for about a week before beginning to fall off.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632348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1376</TotalTime>
  <Words>1047</Words>
  <Application>Microsoft Office PowerPoint</Application>
  <PresentationFormat>Widescreen</PresentationFormat>
  <Paragraphs>116</Paragraphs>
  <Slides>18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Calibri</vt:lpstr>
      <vt:lpstr>Calibri body</vt:lpstr>
      <vt:lpstr>Century Gothic</vt:lpstr>
      <vt:lpstr>Noto Sans</vt:lpstr>
      <vt:lpstr>Times New Roman</vt:lpstr>
      <vt:lpstr>Wingdings 3</vt:lpstr>
      <vt:lpstr>Wisp</vt:lpstr>
      <vt:lpstr>  MPOX- WHAT YOU NEED TO KNOW FROM   INFECTION CONTROL NURSES CHAPTER.  </vt:lpstr>
      <vt:lpstr>MPOX HISTORY</vt:lpstr>
      <vt:lpstr>THE PATHOGEN</vt:lpstr>
      <vt:lpstr>WHO Mpox outbreak case definition </vt:lpstr>
      <vt:lpstr>     Defining mpox outbreaks</vt:lpstr>
      <vt:lpstr>How is Mpox Transmitted? </vt:lpstr>
      <vt:lpstr>Signs and symptoms of Mpox </vt:lpstr>
      <vt:lpstr>Mpox rash characteristic</vt:lpstr>
      <vt:lpstr>Mpox rash characteristic Stages </vt:lpstr>
      <vt:lpstr>Mpox Characteristic rash</vt:lpstr>
      <vt:lpstr>Diagnosis</vt:lpstr>
      <vt:lpstr>.</vt:lpstr>
      <vt:lpstr>.</vt:lpstr>
      <vt:lpstr>Who is at higher risks of contracting Mpox </vt:lpstr>
      <vt:lpstr>Prevention of transmission</vt:lpstr>
      <vt:lpstr>Cont. Prevention of transmission</vt:lpstr>
      <vt:lpstr>POSSIBLE COMPLICATIONS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INFECTION PREVENTION AND CONTROL   TRAINING FOR HEALTHCARE WORKERS </dc:title>
  <dc:creator>JEMIMAH KATAMA</dc:creator>
  <cp:lastModifiedBy>JEMIMAH KATAMA</cp:lastModifiedBy>
  <cp:revision>30</cp:revision>
  <dcterms:created xsi:type="dcterms:W3CDTF">2024-06-19T09:11:07Z</dcterms:created>
  <dcterms:modified xsi:type="dcterms:W3CDTF">2024-08-28T11:59:18Z</dcterms:modified>
</cp:coreProperties>
</file>